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49" r:id="rId2"/>
  </p:sldMasterIdLst>
  <p:notesMasterIdLst>
    <p:notesMasterId r:id="rId89"/>
  </p:notesMasterIdLst>
  <p:sldIdLst>
    <p:sldId id="290" r:id="rId3"/>
    <p:sldId id="510" r:id="rId4"/>
    <p:sldId id="552" r:id="rId5"/>
    <p:sldId id="257" r:id="rId6"/>
    <p:sldId id="291" r:id="rId7"/>
    <p:sldId id="555" r:id="rId8"/>
    <p:sldId id="296" r:id="rId9"/>
    <p:sldId id="512" r:id="rId10"/>
    <p:sldId id="477" r:id="rId11"/>
    <p:sldId id="511" r:id="rId12"/>
    <p:sldId id="284" r:id="rId13"/>
    <p:sldId id="258" r:id="rId14"/>
    <p:sldId id="333" r:id="rId15"/>
    <p:sldId id="529" r:id="rId16"/>
    <p:sldId id="393" r:id="rId17"/>
    <p:sldId id="556" r:id="rId18"/>
    <p:sldId id="394" r:id="rId19"/>
    <p:sldId id="298" r:id="rId20"/>
    <p:sldId id="530" r:id="rId21"/>
    <p:sldId id="534" r:id="rId22"/>
    <p:sldId id="356" r:id="rId23"/>
    <p:sldId id="266" r:id="rId24"/>
    <p:sldId id="267" r:id="rId25"/>
    <p:sldId id="531" r:id="rId26"/>
    <p:sldId id="297" r:id="rId27"/>
    <p:sldId id="532" r:id="rId28"/>
    <p:sldId id="299" r:id="rId29"/>
    <p:sldId id="294" r:id="rId30"/>
    <p:sldId id="460" r:id="rId31"/>
    <p:sldId id="395" r:id="rId32"/>
    <p:sldId id="496" r:id="rId33"/>
    <p:sldId id="535" r:id="rId34"/>
    <p:sldId id="377" r:id="rId35"/>
    <p:sldId id="378" r:id="rId36"/>
    <p:sldId id="379" r:id="rId37"/>
    <p:sldId id="380" r:id="rId38"/>
    <p:sldId id="381" r:id="rId39"/>
    <p:sldId id="506" r:id="rId40"/>
    <p:sldId id="536" r:id="rId41"/>
    <p:sldId id="503" r:id="rId42"/>
    <p:sldId id="537" r:id="rId43"/>
    <p:sldId id="455" r:id="rId44"/>
    <p:sldId id="456" r:id="rId45"/>
    <p:sldId id="457" r:id="rId46"/>
    <p:sldId id="458" r:id="rId47"/>
    <p:sldId id="461" r:id="rId48"/>
    <p:sldId id="459" r:id="rId49"/>
    <p:sldId id="324" r:id="rId50"/>
    <p:sldId id="325" r:id="rId51"/>
    <p:sldId id="362" r:id="rId52"/>
    <p:sldId id="357" r:id="rId53"/>
    <p:sldId id="548" r:id="rId54"/>
    <p:sldId id="538" r:id="rId55"/>
    <p:sldId id="539" r:id="rId56"/>
    <p:sldId id="547" r:id="rId57"/>
    <p:sldId id="557" r:id="rId58"/>
    <p:sldId id="549" r:id="rId59"/>
    <p:sldId id="292" r:id="rId60"/>
    <p:sldId id="397" r:id="rId61"/>
    <p:sldId id="398" r:id="rId62"/>
    <p:sldId id="553" r:id="rId63"/>
    <p:sldId id="554" r:id="rId64"/>
    <p:sldId id="558" r:id="rId65"/>
    <p:sldId id="559" r:id="rId66"/>
    <p:sldId id="271" r:id="rId67"/>
    <p:sldId id="550" r:id="rId68"/>
    <p:sldId id="323" r:id="rId69"/>
    <p:sldId id="293" r:id="rId70"/>
    <p:sldId id="388" r:id="rId71"/>
    <p:sldId id="389" r:id="rId72"/>
    <p:sldId id="392" r:id="rId73"/>
    <p:sldId id="401" r:id="rId74"/>
    <p:sldId id="513" r:id="rId75"/>
    <p:sldId id="486" r:id="rId76"/>
    <p:sldId id="499" r:id="rId77"/>
    <p:sldId id="487" r:id="rId78"/>
    <p:sldId id="497" r:id="rId79"/>
    <p:sldId id="498" r:id="rId80"/>
    <p:sldId id="464" r:id="rId81"/>
    <p:sldId id="489" r:id="rId82"/>
    <p:sldId id="518" r:id="rId83"/>
    <p:sldId id="551" r:id="rId84"/>
    <p:sldId id="528" r:id="rId85"/>
    <p:sldId id="500" r:id="rId86"/>
    <p:sldId id="501" r:id="rId87"/>
    <p:sldId id="502" r:id="rId8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华文新魏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990033"/>
    <a:srgbClr val="FF00FF"/>
    <a:srgbClr val="00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6" autoAdjust="0"/>
  </p:normalViewPr>
  <p:slideViewPr>
    <p:cSldViewPr>
      <p:cViewPr varScale="1">
        <p:scale>
          <a:sx n="80" d="100"/>
          <a:sy n="80" d="100"/>
        </p:scale>
        <p:origin x="1110" y="120"/>
      </p:cViewPr>
      <p:guideLst>
        <p:guide orient="horz" pos="2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14F82-C71B-463A-BA43-BD68AC5FF71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3A04701-47D3-4DCB-9C0C-572E5BDFD48E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资源争用</a:t>
          </a:r>
          <a:endParaRPr lang="zh-CN" altLang="en-US" dirty="0">
            <a:solidFill>
              <a:srgbClr val="FF0000"/>
            </a:solidFill>
          </a:endParaRPr>
        </a:p>
      </dgm:t>
    </dgm:pt>
    <dgm:pt modelId="{E6B8DA0E-545D-49C0-A8DF-6A5BCB7BCD6E}" type="parTrans" cxnId="{EB4CFB6F-997E-4178-947B-643B26AAFC51}">
      <dgm:prSet/>
      <dgm:spPr/>
      <dgm:t>
        <a:bodyPr/>
        <a:lstStyle/>
        <a:p>
          <a:endParaRPr lang="zh-CN" altLang="en-US"/>
        </a:p>
      </dgm:t>
    </dgm:pt>
    <dgm:pt modelId="{009B089C-88DE-49CD-8FC2-8FEC9EE964FB}" type="sibTrans" cxnId="{EB4CFB6F-997E-4178-947B-643B26AAFC51}">
      <dgm:prSet/>
      <dgm:spPr/>
      <dgm:t>
        <a:bodyPr/>
        <a:lstStyle/>
        <a:p>
          <a:endParaRPr lang="zh-CN" altLang="en-US"/>
        </a:p>
      </dgm:t>
    </dgm:pt>
    <dgm:pt modelId="{1B87BBE1-EC59-4B5E-9321-C94F9B189C92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7030A0"/>
              </a:solidFill>
            </a:rPr>
            <a:t>脚踩两船</a:t>
          </a:r>
          <a:endParaRPr lang="zh-CN" altLang="en-US" sz="2400" dirty="0">
            <a:solidFill>
              <a:srgbClr val="7030A0"/>
            </a:solidFill>
          </a:endParaRPr>
        </a:p>
      </dgm:t>
    </dgm:pt>
    <dgm:pt modelId="{86EEFD09-81B6-44FB-A62B-3113ACF723C4}" type="parTrans" cxnId="{BD895444-5377-4DC1-B881-446375B314BA}">
      <dgm:prSet/>
      <dgm:spPr/>
      <dgm:t>
        <a:bodyPr/>
        <a:lstStyle/>
        <a:p>
          <a:endParaRPr lang="zh-CN" altLang="en-US"/>
        </a:p>
      </dgm:t>
    </dgm:pt>
    <dgm:pt modelId="{EED19551-A863-439E-9D13-C4D05771FA15}" type="sibTrans" cxnId="{BD895444-5377-4DC1-B881-446375B314BA}">
      <dgm:prSet/>
      <dgm:spPr/>
      <dgm:t>
        <a:bodyPr/>
        <a:lstStyle/>
        <a:p>
          <a:endParaRPr lang="zh-CN" altLang="en-US"/>
        </a:p>
      </dgm:t>
    </dgm:pt>
    <dgm:pt modelId="{FDCB5245-EF46-4563-B225-B5B26BF0DC04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7030A0"/>
              </a:solidFill>
            </a:rPr>
            <a:t>左右互搏</a:t>
          </a:r>
          <a:endParaRPr lang="zh-CN" altLang="en-US" sz="2400" dirty="0">
            <a:solidFill>
              <a:srgbClr val="7030A0"/>
            </a:solidFill>
          </a:endParaRPr>
        </a:p>
      </dgm:t>
    </dgm:pt>
    <dgm:pt modelId="{18E18D5E-8212-4709-B1E3-C6610B985CBC}" type="parTrans" cxnId="{ADA18430-AF8A-44A2-AE56-29230FABCD3E}">
      <dgm:prSet/>
      <dgm:spPr/>
      <dgm:t>
        <a:bodyPr/>
        <a:lstStyle/>
        <a:p>
          <a:endParaRPr lang="zh-CN" altLang="en-US"/>
        </a:p>
      </dgm:t>
    </dgm:pt>
    <dgm:pt modelId="{C59B31A0-6D79-45F9-9F80-21C1DAF7E3C5}" type="sibTrans" cxnId="{ADA18430-AF8A-44A2-AE56-29230FABCD3E}">
      <dgm:prSet/>
      <dgm:spPr/>
      <dgm:t>
        <a:bodyPr/>
        <a:lstStyle/>
        <a:p>
          <a:endParaRPr lang="zh-CN" altLang="en-US"/>
        </a:p>
      </dgm:t>
    </dgm:pt>
    <dgm:pt modelId="{6C291928-AFB3-466B-8672-6B8AEEEC150E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7030A0"/>
              </a:solidFill>
            </a:rPr>
            <a:t>半枯半荣</a:t>
          </a:r>
          <a:endParaRPr lang="zh-CN" altLang="en-US" sz="2400" dirty="0">
            <a:solidFill>
              <a:srgbClr val="7030A0"/>
            </a:solidFill>
          </a:endParaRPr>
        </a:p>
      </dgm:t>
    </dgm:pt>
    <dgm:pt modelId="{40F00B4E-B385-410E-B6FC-C9892EF091B4}" type="parTrans" cxnId="{A860CE31-EC57-4B65-B942-4C00C722CC11}">
      <dgm:prSet/>
      <dgm:spPr/>
      <dgm:t>
        <a:bodyPr/>
        <a:lstStyle/>
        <a:p>
          <a:endParaRPr lang="zh-CN" altLang="en-US"/>
        </a:p>
      </dgm:t>
    </dgm:pt>
    <dgm:pt modelId="{F5ED7935-F270-4B88-BBF4-11CBA2557763}" type="sibTrans" cxnId="{A860CE31-EC57-4B65-B942-4C00C722CC11}">
      <dgm:prSet/>
      <dgm:spPr/>
      <dgm:t>
        <a:bodyPr/>
        <a:lstStyle/>
        <a:p>
          <a:endParaRPr lang="zh-CN" altLang="en-US"/>
        </a:p>
      </dgm:t>
    </dgm:pt>
    <dgm:pt modelId="{DA84D2EC-B376-4569-899B-46DB4BE31C8F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7030A0"/>
              </a:solidFill>
            </a:rPr>
            <a:t>一仆二主</a:t>
          </a:r>
          <a:endParaRPr lang="zh-CN" altLang="en-US" sz="2400" dirty="0">
            <a:solidFill>
              <a:srgbClr val="7030A0"/>
            </a:solidFill>
          </a:endParaRPr>
        </a:p>
      </dgm:t>
    </dgm:pt>
    <dgm:pt modelId="{D007E4A3-1835-461C-AD99-9EA77D0473AF}" type="parTrans" cxnId="{17684FCA-58B2-405D-8790-3CD0B28C1DC7}">
      <dgm:prSet/>
      <dgm:spPr/>
      <dgm:t>
        <a:bodyPr/>
        <a:lstStyle/>
        <a:p>
          <a:endParaRPr lang="zh-CN" altLang="en-US"/>
        </a:p>
      </dgm:t>
    </dgm:pt>
    <dgm:pt modelId="{106F23C0-6577-4FB1-94DB-BB3B06FC3F85}" type="sibTrans" cxnId="{17684FCA-58B2-405D-8790-3CD0B28C1DC7}">
      <dgm:prSet/>
      <dgm:spPr/>
      <dgm:t>
        <a:bodyPr/>
        <a:lstStyle/>
        <a:p>
          <a:endParaRPr lang="zh-CN" altLang="en-US"/>
        </a:p>
      </dgm:t>
    </dgm:pt>
    <dgm:pt modelId="{0FAA8A58-7A4E-48F1-A5B2-56801E2B9A8A}" type="pres">
      <dgm:prSet presAssocID="{68B14F82-C71B-463A-BA43-BD68AC5FF71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004FA1-7AB5-436F-AB47-8447F24C1FB9}" type="pres">
      <dgm:prSet presAssocID="{C3A04701-47D3-4DCB-9C0C-572E5BDFD48E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704F1CF9-2169-418E-ADB9-E6C152A04290}" type="pres">
      <dgm:prSet presAssocID="{1B87BBE1-EC59-4B5E-9321-C94F9B189C9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948A6A-0AC2-4FF8-8129-EA7CE9136B4F}" type="pres">
      <dgm:prSet presAssocID="{1B87BBE1-EC59-4B5E-9321-C94F9B189C92}" presName="dummy" presStyleCnt="0"/>
      <dgm:spPr/>
    </dgm:pt>
    <dgm:pt modelId="{DAF6738A-078F-470C-BA54-CA54D7AA70C8}" type="pres">
      <dgm:prSet presAssocID="{EED19551-A863-439E-9D13-C4D05771FA15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99AFD2B-A1D1-4679-901A-2E002E87D349}" type="pres">
      <dgm:prSet presAssocID="{FDCB5245-EF46-4563-B225-B5B26BF0DC0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614CC0-C350-4E61-8F6E-E85E54181F54}" type="pres">
      <dgm:prSet presAssocID="{FDCB5245-EF46-4563-B225-B5B26BF0DC04}" presName="dummy" presStyleCnt="0"/>
      <dgm:spPr/>
    </dgm:pt>
    <dgm:pt modelId="{8DE5AF20-7F33-45C9-843F-4E57525317B6}" type="pres">
      <dgm:prSet presAssocID="{C59B31A0-6D79-45F9-9F80-21C1DAF7E3C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604C7BF-F966-4B49-8B9C-2D74D90F72F1}" type="pres">
      <dgm:prSet presAssocID="{6C291928-AFB3-466B-8672-6B8AEEEC150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B9D697-1140-4615-A727-757D411E5E78}" type="pres">
      <dgm:prSet presAssocID="{6C291928-AFB3-466B-8672-6B8AEEEC150E}" presName="dummy" presStyleCnt="0"/>
      <dgm:spPr/>
    </dgm:pt>
    <dgm:pt modelId="{36F6F2BF-DF43-497D-9DEA-D2B0A8AF6BCE}" type="pres">
      <dgm:prSet presAssocID="{F5ED7935-F270-4B88-BBF4-11CBA255776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1CCB0CBA-0C4D-433C-BCF1-E459F7E98098}" type="pres">
      <dgm:prSet presAssocID="{DA84D2EC-B376-4569-899B-46DB4BE31C8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E31282-3D44-4A57-B648-C5B457547032}" type="pres">
      <dgm:prSet presAssocID="{DA84D2EC-B376-4569-899B-46DB4BE31C8F}" presName="dummy" presStyleCnt="0"/>
      <dgm:spPr/>
    </dgm:pt>
    <dgm:pt modelId="{72E3FE8A-C562-43C2-89FA-BCE934D4FED5}" type="pres">
      <dgm:prSet presAssocID="{106F23C0-6577-4FB1-94DB-BB3B06FC3F85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E944A4F3-78C3-4347-AFBF-55FBC4224000}" type="presOf" srcId="{6C291928-AFB3-466B-8672-6B8AEEEC150E}" destId="{1604C7BF-F966-4B49-8B9C-2D74D90F72F1}" srcOrd="0" destOrd="0" presId="urn:microsoft.com/office/officeart/2005/8/layout/radial6"/>
    <dgm:cxn modelId="{9BF644DD-6682-4D1B-A60E-F4099364969A}" type="presOf" srcId="{C3A04701-47D3-4DCB-9C0C-572E5BDFD48E}" destId="{22004FA1-7AB5-436F-AB47-8447F24C1FB9}" srcOrd="0" destOrd="0" presId="urn:microsoft.com/office/officeart/2005/8/layout/radial6"/>
    <dgm:cxn modelId="{4B15611C-ED00-47E4-984D-2633C2AACDC9}" type="presOf" srcId="{106F23C0-6577-4FB1-94DB-BB3B06FC3F85}" destId="{72E3FE8A-C562-43C2-89FA-BCE934D4FED5}" srcOrd="0" destOrd="0" presId="urn:microsoft.com/office/officeart/2005/8/layout/radial6"/>
    <dgm:cxn modelId="{516D4E49-8FAB-4761-B3D6-3FD8848C79FA}" type="presOf" srcId="{C59B31A0-6D79-45F9-9F80-21C1DAF7E3C5}" destId="{8DE5AF20-7F33-45C9-843F-4E57525317B6}" srcOrd="0" destOrd="0" presId="urn:microsoft.com/office/officeart/2005/8/layout/radial6"/>
    <dgm:cxn modelId="{A860CE31-EC57-4B65-B942-4C00C722CC11}" srcId="{C3A04701-47D3-4DCB-9C0C-572E5BDFD48E}" destId="{6C291928-AFB3-466B-8672-6B8AEEEC150E}" srcOrd="2" destOrd="0" parTransId="{40F00B4E-B385-410E-B6FC-C9892EF091B4}" sibTransId="{F5ED7935-F270-4B88-BBF4-11CBA2557763}"/>
    <dgm:cxn modelId="{EB4CFB6F-997E-4178-947B-643B26AAFC51}" srcId="{68B14F82-C71B-463A-BA43-BD68AC5FF71E}" destId="{C3A04701-47D3-4DCB-9C0C-572E5BDFD48E}" srcOrd="0" destOrd="0" parTransId="{E6B8DA0E-545D-49C0-A8DF-6A5BCB7BCD6E}" sibTransId="{009B089C-88DE-49CD-8FC2-8FEC9EE964FB}"/>
    <dgm:cxn modelId="{BD895444-5377-4DC1-B881-446375B314BA}" srcId="{C3A04701-47D3-4DCB-9C0C-572E5BDFD48E}" destId="{1B87BBE1-EC59-4B5E-9321-C94F9B189C92}" srcOrd="0" destOrd="0" parTransId="{86EEFD09-81B6-44FB-A62B-3113ACF723C4}" sibTransId="{EED19551-A863-439E-9D13-C4D05771FA15}"/>
    <dgm:cxn modelId="{54159C35-7F72-4CC7-AB79-9183BB6DE143}" type="presOf" srcId="{DA84D2EC-B376-4569-899B-46DB4BE31C8F}" destId="{1CCB0CBA-0C4D-433C-BCF1-E459F7E98098}" srcOrd="0" destOrd="0" presId="urn:microsoft.com/office/officeart/2005/8/layout/radial6"/>
    <dgm:cxn modelId="{6FAFFAE8-7360-4C38-B443-F1362FC52B54}" type="presOf" srcId="{FDCB5245-EF46-4563-B225-B5B26BF0DC04}" destId="{C99AFD2B-A1D1-4679-901A-2E002E87D349}" srcOrd="0" destOrd="0" presId="urn:microsoft.com/office/officeart/2005/8/layout/radial6"/>
    <dgm:cxn modelId="{17684FCA-58B2-405D-8790-3CD0B28C1DC7}" srcId="{C3A04701-47D3-4DCB-9C0C-572E5BDFD48E}" destId="{DA84D2EC-B376-4569-899B-46DB4BE31C8F}" srcOrd="3" destOrd="0" parTransId="{D007E4A3-1835-461C-AD99-9EA77D0473AF}" sibTransId="{106F23C0-6577-4FB1-94DB-BB3B06FC3F85}"/>
    <dgm:cxn modelId="{2E67A65C-8D73-429F-BF7F-1AE5CA15121D}" type="presOf" srcId="{EED19551-A863-439E-9D13-C4D05771FA15}" destId="{DAF6738A-078F-470C-BA54-CA54D7AA70C8}" srcOrd="0" destOrd="0" presId="urn:microsoft.com/office/officeart/2005/8/layout/radial6"/>
    <dgm:cxn modelId="{7485559E-DF29-45C0-BB48-C8A694B94C3B}" type="presOf" srcId="{68B14F82-C71B-463A-BA43-BD68AC5FF71E}" destId="{0FAA8A58-7A4E-48F1-A5B2-56801E2B9A8A}" srcOrd="0" destOrd="0" presId="urn:microsoft.com/office/officeart/2005/8/layout/radial6"/>
    <dgm:cxn modelId="{A88082DD-3836-4834-BB58-17D38D153271}" type="presOf" srcId="{F5ED7935-F270-4B88-BBF4-11CBA2557763}" destId="{36F6F2BF-DF43-497D-9DEA-D2B0A8AF6BCE}" srcOrd="0" destOrd="0" presId="urn:microsoft.com/office/officeart/2005/8/layout/radial6"/>
    <dgm:cxn modelId="{ADA18430-AF8A-44A2-AE56-29230FABCD3E}" srcId="{C3A04701-47D3-4DCB-9C0C-572E5BDFD48E}" destId="{FDCB5245-EF46-4563-B225-B5B26BF0DC04}" srcOrd="1" destOrd="0" parTransId="{18E18D5E-8212-4709-B1E3-C6610B985CBC}" sibTransId="{C59B31A0-6D79-45F9-9F80-21C1DAF7E3C5}"/>
    <dgm:cxn modelId="{5418C2E0-0CDB-4015-B6B7-F285A1658096}" type="presOf" srcId="{1B87BBE1-EC59-4B5E-9321-C94F9B189C92}" destId="{704F1CF9-2169-418E-ADB9-E6C152A04290}" srcOrd="0" destOrd="0" presId="urn:microsoft.com/office/officeart/2005/8/layout/radial6"/>
    <dgm:cxn modelId="{5CA63966-4188-4130-BA99-4A89A83103FD}" type="presParOf" srcId="{0FAA8A58-7A4E-48F1-A5B2-56801E2B9A8A}" destId="{22004FA1-7AB5-436F-AB47-8447F24C1FB9}" srcOrd="0" destOrd="0" presId="urn:microsoft.com/office/officeart/2005/8/layout/radial6"/>
    <dgm:cxn modelId="{7EFC39FE-D433-4B35-A205-A54BBDEB352C}" type="presParOf" srcId="{0FAA8A58-7A4E-48F1-A5B2-56801E2B9A8A}" destId="{704F1CF9-2169-418E-ADB9-E6C152A04290}" srcOrd="1" destOrd="0" presId="urn:microsoft.com/office/officeart/2005/8/layout/radial6"/>
    <dgm:cxn modelId="{1E192CA6-D4D8-4C25-80D4-C05D7F793208}" type="presParOf" srcId="{0FAA8A58-7A4E-48F1-A5B2-56801E2B9A8A}" destId="{13948A6A-0AC2-4FF8-8129-EA7CE9136B4F}" srcOrd="2" destOrd="0" presId="urn:microsoft.com/office/officeart/2005/8/layout/radial6"/>
    <dgm:cxn modelId="{5627C9F4-00B9-41A7-A55A-D1D8B7EC2BB3}" type="presParOf" srcId="{0FAA8A58-7A4E-48F1-A5B2-56801E2B9A8A}" destId="{DAF6738A-078F-470C-BA54-CA54D7AA70C8}" srcOrd="3" destOrd="0" presId="urn:microsoft.com/office/officeart/2005/8/layout/radial6"/>
    <dgm:cxn modelId="{1359BEF6-45F2-4340-8A52-8A842E87CE9D}" type="presParOf" srcId="{0FAA8A58-7A4E-48F1-A5B2-56801E2B9A8A}" destId="{C99AFD2B-A1D1-4679-901A-2E002E87D349}" srcOrd="4" destOrd="0" presId="urn:microsoft.com/office/officeart/2005/8/layout/radial6"/>
    <dgm:cxn modelId="{FA1259DE-6A0B-43B3-91A0-368035A412DE}" type="presParOf" srcId="{0FAA8A58-7A4E-48F1-A5B2-56801E2B9A8A}" destId="{CA614CC0-C350-4E61-8F6E-E85E54181F54}" srcOrd="5" destOrd="0" presId="urn:microsoft.com/office/officeart/2005/8/layout/radial6"/>
    <dgm:cxn modelId="{A1B56893-FA4C-499A-BFFA-9A8D2C7FEDF4}" type="presParOf" srcId="{0FAA8A58-7A4E-48F1-A5B2-56801E2B9A8A}" destId="{8DE5AF20-7F33-45C9-843F-4E57525317B6}" srcOrd="6" destOrd="0" presId="urn:microsoft.com/office/officeart/2005/8/layout/radial6"/>
    <dgm:cxn modelId="{E5CA1332-8406-41E0-8317-0A2122FB7814}" type="presParOf" srcId="{0FAA8A58-7A4E-48F1-A5B2-56801E2B9A8A}" destId="{1604C7BF-F966-4B49-8B9C-2D74D90F72F1}" srcOrd="7" destOrd="0" presId="urn:microsoft.com/office/officeart/2005/8/layout/radial6"/>
    <dgm:cxn modelId="{3CEE2EB1-6979-4110-8525-739A7E04C10B}" type="presParOf" srcId="{0FAA8A58-7A4E-48F1-A5B2-56801E2B9A8A}" destId="{14B9D697-1140-4615-A727-757D411E5E78}" srcOrd="8" destOrd="0" presId="urn:microsoft.com/office/officeart/2005/8/layout/radial6"/>
    <dgm:cxn modelId="{DC663629-BBAE-4F5E-BACA-363FA644FED9}" type="presParOf" srcId="{0FAA8A58-7A4E-48F1-A5B2-56801E2B9A8A}" destId="{36F6F2BF-DF43-497D-9DEA-D2B0A8AF6BCE}" srcOrd="9" destOrd="0" presId="urn:microsoft.com/office/officeart/2005/8/layout/radial6"/>
    <dgm:cxn modelId="{68FAF721-B8A9-4945-B587-FD4F58B117C1}" type="presParOf" srcId="{0FAA8A58-7A4E-48F1-A5B2-56801E2B9A8A}" destId="{1CCB0CBA-0C4D-433C-BCF1-E459F7E98098}" srcOrd="10" destOrd="0" presId="urn:microsoft.com/office/officeart/2005/8/layout/radial6"/>
    <dgm:cxn modelId="{66A0F104-8D7A-4022-9130-08A5A17A4D5C}" type="presParOf" srcId="{0FAA8A58-7A4E-48F1-A5B2-56801E2B9A8A}" destId="{F6E31282-3D44-4A57-B648-C5B457547032}" srcOrd="11" destOrd="0" presId="urn:microsoft.com/office/officeart/2005/8/layout/radial6"/>
    <dgm:cxn modelId="{0A4033D4-FA04-4675-920F-62300AE2E0E5}" type="presParOf" srcId="{0FAA8A58-7A4E-48F1-A5B2-56801E2B9A8A}" destId="{72E3FE8A-C562-43C2-89FA-BCE934D4FED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3FE8A-C562-43C2-89FA-BCE934D4FED5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6F2BF-DF43-497D-9DEA-D2B0A8AF6BCE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5AF20-7F33-45C9-843F-4E57525317B6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6738A-078F-470C-BA54-CA54D7AA70C8}">
      <dsp:nvSpPr>
        <dsp:cNvPr id="0" name=""/>
        <dsp:cNvSpPr/>
      </dsp:nvSpPr>
      <dsp:spPr>
        <a:xfrm>
          <a:off x="1485285" y="469285"/>
          <a:ext cx="3125428" cy="312542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04FA1-7AB5-436F-AB47-8447F24C1FB9}">
      <dsp:nvSpPr>
        <dsp:cNvPr id="0" name=""/>
        <dsp:cNvSpPr/>
      </dsp:nvSpPr>
      <dsp:spPr>
        <a:xfrm>
          <a:off x="2328416" y="1312416"/>
          <a:ext cx="1439167" cy="14391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rgbClr val="FF0000"/>
              </a:solidFill>
            </a:rPr>
            <a:t>资源争用</a:t>
          </a:r>
          <a:endParaRPr lang="zh-CN" altLang="en-US" sz="3100" kern="1200" dirty="0">
            <a:solidFill>
              <a:srgbClr val="FF0000"/>
            </a:solidFill>
          </a:endParaRPr>
        </a:p>
      </dsp:txBody>
      <dsp:txXfrm>
        <a:off x="2539177" y="1523177"/>
        <a:ext cx="1017645" cy="1017645"/>
      </dsp:txXfrm>
    </dsp:sp>
    <dsp:sp modelId="{704F1CF9-2169-418E-ADB9-E6C152A04290}">
      <dsp:nvSpPr>
        <dsp:cNvPr id="0" name=""/>
        <dsp:cNvSpPr/>
      </dsp:nvSpPr>
      <dsp:spPr>
        <a:xfrm>
          <a:off x="2544291" y="1843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7030A0"/>
              </a:solidFill>
            </a:rPr>
            <a:t>脚踩两船</a:t>
          </a:r>
          <a:endParaRPr lang="zh-CN" altLang="en-US" sz="2400" kern="1200" dirty="0">
            <a:solidFill>
              <a:srgbClr val="7030A0"/>
            </a:solidFill>
          </a:endParaRPr>
        </a:p>
      </dsp:txBody>
      <dsp:txXfrm>
        <a:off x="2691824" y="149376"/>
        <a:ext cx="712351" cy="712351"/>
      </dsp:txXfrm>
    </dsp:sp>
    <dsp:sp modelId="{C99AFD2B-A1D1-4679-901A-2E002E87D349}">
      <dsp:nvSpPr>
        <dsp:cNvPr id="0" name=""/>
        <dsp:cNvSpPr/>
      </dsp:nvSpPr>
      <dsp:spPr>
        <a:xfrm>
          <a:off x="4070738" y="1528291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7030A0"/>
              </a:solidFill>
            </a:rPr>
            <a:t>左右互搏</a:t>
          </a:r>
          <a:endParaRPr lang="zh-CN" altLang="en-US" sz="2400" kern="1200" dirty="0">
            <a:solidFill>
              <a:srgbClr val="7030A0"/>
            </a:solidFill>
          </a:endParaRPr>
        </a:p>
      </dsp:txBody>
      <dsp:txXfrm>
        <a:off x="4218271" y="1675824"/>
        <a:ext cx="712351" cy="712351"/>
      </dsp:txXfrm>
    </dsp:sp>
    <dsp:sp modelId="{1604C7BF-F966-4B49-8B9C-2D74D90F72F1}">
      <dsp:nvSpPr>
        <dsp:cNvPr id="0" name=""/>
        <dsp:cNvSpPr/>
      </dsp:nvSpPr>
      <dsp:spPr>
        <a:xfrm>
          <a:off x="2544291" y="3054738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7030A0"/>
              </a:solidFill>
            </a:rPr>
            <a:t>半枯半荣</a:t>
          </a:r>
          <a:endParaRPr lang="zh-CN" altLang="en-US" sz="2400" kern="1200" dirty="0">
            <a:solidFill>
              <a:srgbClr val="7030A0"/>
            </a:solidFill>
          </a:endParaRPr>
        </a:p>
      </dsp:txBody>
      <dsp:txXfrm>
        <a:off x="2691824" y="3202271"/>
        <a:ext cx="712351" cy="712351"/>
      </dsp:txXfrm>
    </dsp:sp>
    <dsp:sp modelId="{1CCB0CBA-0C4D-433C-BCF1-E459F7E98098}">
      <dsp:nvSpPr>
        <dsp:cNvPr id="0" name=""/>
        <dsp:cNvSpPr/>
      </dsp:nvSpPr>
      <dsp:spPr>
        <a:xfrm>
          <a:off x="1017843" y="1528291"/>
          <a:ext cx="1007417" cy="10074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7030A0"/>
              </a:solidFill>
            </a:rPr>
            <a:t>一仆二主</a:t>
          </a:r>
          <a:endParaRPr lang="zh-CN" altLang="en-US" sz="2400" kern="1200" dirty="0">
            <a:solidFill>
              <a:srgbClr val="7030A0"/>
            </a:solidFill>
          </a:endParaRPr>
        </a:p>
      </dsp:txBody>
      <dsp:txXfrm>
        <a:off x="1165376" y="1675824"/>
        <a:ext cx="712351" cy="712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9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F9B7F3CE-E8CF-45CB-B918-116F93729C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79154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02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CAE56-81AD-49E2-B838-DF79C726A196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24494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8EC9F7-8F90-4C5A-B5F9-8590737E81EC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28813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8EC9F7-8F90-4C5A-B5F9-8590737E81EC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2716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9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D040D-4FEB-433A-8FF3-1309F7334EEB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83536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EC61B-3196-4731-B5A8-E69FA03C3219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1849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05843E-3EC9-4E49-B04F-EB3E2C056416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6345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5A765D-04C4-42D2-A2BD-0647C346C149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7457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46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B25CE7-FED4-48D9-BF5E-4849E07D2DBC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5861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56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51C1F0-831A-4E55-9C4D-EFBD4532425D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15774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A3690-A1E2-4E00-BB9D-AD8F8F622070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382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8A5E3B-7A6D-4B37-B6D0-B8BB2BA545C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8287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2573B-093C-47F1-B07A-DB0E98F961AF}" type="slidenum">
              <a:rPr lang="zh-CN" altLang="en-US" smtClean="0"/>
              <a:pPr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32399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87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B06E82-516E-4966-B81D-16BA97AE1EA2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577197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97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4AAE96-5096-47E4-A57B-3CD8031B28FD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68767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0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658D7A-8502-49A8-8CE2-8255DFB88F40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69968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17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251865-5123-4BC7-93DD-393FCFC39190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0208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2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322C3F-D6D9-4D64-8CD0-B566A2AC090A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63006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69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841A5-6627-4ACA-B740-3665D6FE5D98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35120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B7F3CE-E8CF-45CB-B918-116F93729CEF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57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428BFC-B5EC-4C78-9BA7-E842EE875CBA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59889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0B8BD-EE69-4D7E-85C7-514178E49498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29652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AE3BED-551E-49A6-93F7-5256E2435111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97995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433CE2-E347-4529-95E0-67A15096D922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1148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89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7FF0D0-55F2-474C-A3E7-C4EB65698D32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32716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99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4A0A39-DA47-41A9-9AB7-53C86B42F710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63254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38666D-7346-45B1-8A54-26EA298E704F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307787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165DB-E07B-4B2C-A4F2-E734D73A5C16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6762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180B7-5AA7-43CF-947E-B688B2744A48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64632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61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053730-8BCC-494B-BE87-82AFCB6738A8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780825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71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D4F849-A28B-4E7D-A476-B45564ABC389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15524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E3CC9C-2A13-4E6A-87A3-3F3421398E28}" type="slidenum">
              <a:rPr lang="en-US" altLang="zh-CN" smtClean="0"/>
              <a:pPr/>
              <a:t>58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49797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92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78CCDF-5F56-4E7E-8DC6-5F239C1FE782}" type="slidenum">
              <a:rPr lang="en-US" altLang="zh-CN" smtClean="0"/>
              <a:pPr/>
              <a:t>59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99126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0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E7DF9-ACF1-478E-9DA8-AAD5839BFAE0}" type="slidenum">
              <a:rPr lang="en-US" altLang="zh-CN" smtClean="0"/>
              <a:pPr/>
              <a:t>60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658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BA1944-741C-43F4-A080-F2BC76DCFAEB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0613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3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5ADC0-FF1E-4363-A7D0-588E2AE3069E}" type="slidenum">
              <a:rPr lang="en-US" altLang="zh-CN" smtClean="0"/>
              <a:pPr/>
              <a:t>65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330801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3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5ADC0-FF1E-4363-A7D0-588E2AE3069E}" type="slidenum">
              <a:rPr lang="en-US" altLang="zh-CN" smtClean="0"/>
              <a:pPr/>
              <a:t>66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2686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43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D9EC98-F1EE-42FA-BBE4-F29B03023C33}" type="slidenum">
              <a:rPr lang="en-US" altLang="zh-CN" smtClean="0"/>
              <a:pPr/>
              <a:t>67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01829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53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09D4A-D66B-414E-AB1A-98757CF17BCC}" type="slidenum">
              <a:rPr lang="en-US" altLang="zh-CN" smtClean="0"/>
              <a:pPr/>
              <a:t>68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92375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84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BE950-8982-4143-8A25-976FB6FAA5CA}" type="slidenum">
              <a:rPr lang="en-US" altLang="zh-CN" smtClean="0"/>
              <a:pPr/>
              <a:t>69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73219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894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37AE07-2D5C-4914-AE90-35EFB097A44E}" type="slidenum">
              <a:rPr lang="en-US" altLang="zh-CN" smtClean="0"/>
              <a:pPr/>
              <a:t>70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79786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04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B57CD-57B8-4F4F-AC37-3C628FB2E86C}" type="slidenum">
              <a:rPr lang="en-US" altLang="zh-CN" smtClean="0"/>
              <a:pPr/>
              <a:t>71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79633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14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DBFADE-E7F5-458F-967B-EFE538E7238A}" type="slidenum">
              <a:rPr lang="en-US" altLang="zh-CN" smtClean="0"/>
              <a:pPr/>
              <a:t>72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0256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25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2A3A7-B291-4F7E-98A2-ED5BBE989046}" type="slidenum">
              <a:rPr lang="en-US" altLang="zh-CN" smtClean="0"/>
              <a:pPr/>
              <a:t>74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44962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35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4FA2D0-049F-432E-A820-1EF9AF19EF5C}" type="slidenum">
              <a:rPr lang="en-US" altLang="zh-CN" smtClean="0"/>
              <a:pPr/>
              <a:t>75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6145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9300B7-EC67-4B78-BAC8-1500273A262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45826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45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BBE0C5-278D-4997-BB1A-35B85561C7D5}" type="slidenum">
              <a:rPr lang="en-US" altLang="zh-CN" smtClean="0"/>
              <a:pPr/>
              <a:t>76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185276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55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CA560D-23AF-4E80-A5C7-87A4ED2D2CE6}" type="slidenum">
              <a:rPr lang="en-US" altLang="zh-CN" smtClean="0"/>
              <a:pPr/>
              <a:t>77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706449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6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797CC6-7633-4690-AEB1-B31DA8355775}" type="slidenum">
              <a:rPr lang="en-US" altLang="zh-CN" smtClean="0"/>
              <a:pPr/>
              <a:t>78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3833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7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0F91E4-5514-41F3-AD92-2CCE038F47CC}" type="slidenum">
              <a:rPr lang="en-US" altLang="zh-CN" smtClean="0"/>
              <a:pPr/>
              <a:t>79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336899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86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1BAB1B-2CBD-4026-81D2-B438F1CDF8AF}" type="slidenum">
              <a:rPr lang="en-US" altLang="zh-CN" smtClean="0"/>
              <a:pPr/>
              <a:t>80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87323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B7F3CE-E8CF-45CB-B918-116F93729CEF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6116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996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779DA-F771-41D8-A52B-B95CE6F7FC9E}" type="slidenum">
              <a:rPr lang="en-US" altLang="zh-CN" smtClean="0"/>
              <a:pPr/>
              <a:t>84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597595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007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02CF0-ACC6-4B11-AF62-05EF1D313575}" type="slidenum">
              <a:rPr lang="en-US" altLang="zh-CN" smtClean="0"/>
              <a:pPr/>
              <a:t>85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23593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017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2D84D-41EA-4090-8E4F-F8B05CCE72FC}" type="slidenum">
              <a:rPr lang="en-US" altLang="zh-CN" smtClean="0"/>
              <a:pPr/>
              <a:t>86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2163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5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59BDC2-D524-4261-A3B7-8C8EC6F67096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182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327F4-BF77-4EED-9610-0B2C56992A17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441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7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B3781D-B627-4673-A1E2-9895598640A5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5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7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B3781D-B627-4673-A1E2-9895598640A5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6545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57BA5C-E8CF-479D-B98A-468C66167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1C89D-C9A8-4727-8BEF-EAB1BF8BB1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3863" y="166688"/>
            <a:ext cx="2181225" cy="64627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66688"/>
            <a:ext cx="6392863" cy="64627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450D6-8513-473F-B491-4872AE4371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166688"/>
            <a:ext cx="7793037" cy="769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28600" y="1295400"/>
            <a:ext cx="4286250" cy="533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334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6B328-27B8-4001-A958-DC01780B3D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2964AF-85CC-43EE-A193-F6D6AD8C16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BA7A2-9E01-46C0-8F8A-B4DBD2F31F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00C0A-F081-4D32-BC11-2BBB15212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8625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C5C20-84AA-4D7C-8B39-D6AF5898EF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9543C-8DB9-4C53-9E07-A7C1EAC67C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C8DAA-A838-4A11-B19A-58B7520DBE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F4A49-0610-434C-BDCC-E922707E38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5233"/>
            <a:ext cx="9144000" cy="76993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908720"/>
            <a:ext cx="8726488" cy="57206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E6926-8617-4B9D-B77D-1D360E13D3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EC988-2C38-4A7E-811B-AA5A0EBED3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112CC-3FA9-4C38-B5D4-FFEF466C76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3863" y="152400"/>
            <a:ext cx="2181225" cy="6400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92863" cy="6400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F255B-B51D-4EC8-8A6F-EC137B5E82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3A0C6-7958-438C-94A4-978BD70CEC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8625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94885-C44D-469F-90BE-589748E4B7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FF2F8-B748-4C3A-BBE2-8910E7502E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C95C9-390F-468D-96F5-C342F28C75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11C7B-5E5E-4837-9380-4A7C14C1EA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0A2ED-1B39-4F36-AE5C-F2E7C5D7B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9CAD2-1885-4201-B781-4F7B888ADA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ltGray">
          <a:xfrm>
            <a:off x="417513" y="274638"/>
            <a:ext cx="438150" cy="4746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ltGray">
          <a:xfrm>
            <a:off x="800100" y="274638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6" name="Rectangle 1028"/>
          <p:cNvSpPr>
            <a:spLocks noChangeArrowheads="1"/>
          </p:cNvSpPr>
          <p:nvPr/>
        </p:nvSpPr>
        <p:spPr bwMode="ltGray">
          <a:xfrm>
            <a:off x="541338" y="696913"/>
            <a:ext cx="422275" cy="4746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ltGray">
          <a:xfrm>
            <a:off x="911225" y="696913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ltGray">
          <a:xfrm>
            <a:off x="127000" y="623888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9" name="Rectangle 1031"/>
          <p:cNvSpPr>
            <a:spLocks noChangeArrowheads="1"/>
          </p:cNvSpPr>
          <p:nvPr/>
        </p:nvSpPr>
        <p:spPr bwMode="gray">
          <a:xfrm>
            <a:off x="762000" y="166688"/>
            <a:ext cx="31750" cy="10525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0" name="Rectangle 1032"/>
          <p:cNvSpPr>
            <a:spLocks noChangeArrowheads="1"/>
          </p:cNvSpPr>
          <p:nvPr/>
        </p:nvSpPr>
        <p:spPr bwMode="gray">
          <a:xfrm>
            <a:off x="442913" y="9572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1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66688"/>
            <a:ext cx="779303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82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72648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03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0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0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3F1C7A39-CAB9-4E57-A434-2CEF2D14CA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990033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9900CC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336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336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758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758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685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228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019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52400"/>
            <a:ext cx="7793037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7264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2BCE95D9-310E-4072-BD63-115E4AB2E0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800080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800000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2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" Type="http://schemas.openxmlformats.org/officeDocument/2006/relationships/notesSlide" Target="../notesSlides/notesSlide52.xml"/><Relationship Id="rId21" Type="http://schemas.openxmlformats.org/officeDocument/2006/relationships/image" Target="../media/image41.wmf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39.wmf"/><Relationship Id="rId25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image" Target="../media/image45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6.wmf"/><Relationship Id="rId24" Type="http://schemas.openxmlformats.org/officeDocument/2006/relationships/oleObject" Target="../embeddings/oleObject20.bin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23" Type="http://schemas.openxmlformats.org/officeDocument/2006/relationships/image" Target="../media/image42.wmf"/><Relationship Id="rId28" Type="http://schemas.openxmlformats.org/officeDocument/2006/relationships/oleObject" Target="../embeddings/oleObject22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40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44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2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4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5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/>
          <p:cNvSpPr>
            <a:spLocks noChangeArrowheads="1" noChangeShapeType="1" noTextEdit="1"/>
          </p:cNvSpPr>
          <p:nvPr/>
        </p:nvSpPr>
        <p:spPr bwMode="auto">
          <a:xfrm>
            <a:off x="2123728" y="1992830"/>
            <a:ext cx="4752528" cy="31643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>
              <a:defRPr/>
            </a:pP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gradFill flip="none" rotWithShape="1">
                  <a:gsLst>
                    <a:gs pos="0">
                      <a:srgbClr val="FFF200"/>
                    </a:gs>
                    <a:gs pos="0">
                      <a:srgbClr val="FFF200"/>
                    </a:gs>
                    <a:gs pos="10000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5921" dir="2700000" algn="ctr" rotWithShape="0">
                    <a:srgbClr val="C0C0C0"/>
                  </a:outerShdw>
                  <a:reflection blurRad="6350" stA="50000" endA="300" endPos="50000" dist="60007" dir="5400000" sy="-100000" algn="bl" rotWithShape="0"/>
                </a:effectLst>
                <a:latin typeface="隶书"/>
                <a:ea typeface="隶书"/>
              </a:rPr>
              <a:t>第七章</a:t>
            </a:r>
            <a:endParaRPr lang="en-US" altLang="zh-CN" sz="3600" kern="10" dirty="0" smtClean="0">
              <a:ln w="9525">
                <a:noFill/>
                <a:miter lim="800000"/>
                <a:headEnd/>
                <a:tailEnd/>
              </a:ln>
              <a:gradFill flip="none" rotWithShape="1">
                <a:gsLst>
                  <a:gs pos="0">
                    <a:srgbClr val="FFF200"/>
                  </a:gs>
                  <a:gs pos="0">
                    <a:srgbClr val="FFF200"/>
                  </a:gs>
                  <a:gs pos="10000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rect">
                  <a:fillToRect l="50000" t="50000" r="50000" b="50000"/>
                </a:path>
                <a:tileRect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5921" dir="2700000" algn="ctr" rotWithShape="0">
                  <a:srgbClr val="C0C0C0"/>
                </a:outerShdw>
                <a:reflection blurRad="6350" stA="50000" endA="300" endPos="50000" dist="60007" dir="5400000" sy="-100000" algn="bl" rotWithShape="0"/>
              </a:effectLst>
              <a:latin typeface="隶书"/>
              <a:ea typeface="隶书"/>
            </a:endParaRPr>
          </a:p>
          <a:p>
            <a:pPr algn="ctr">
              <a:defRPr/>
            </a:pPr>
            <a:r>
              <a:rPr lang="zh-CN" altLang="en-US" sz="3600" kern="10" dirty="0" smtClean="0">
                <a:ln w="9525">
                  <a:noFill/>
                  <a:miter lim="800000"/>
                  <a:headEnd/>
                  <a:tailEnd/>
                </a:ln>
                <a:gradFill flip="none" rotWithShape="1">
                  <a:gsLst>
                    <a:gs pos="0">
                      <a:srgbClr val="FFF200"/>
                    </a:gs>
                    <a:gs pos="0">
                      <a:srgbClr val="FFF200"/>
                    </a:gs>
                    <a:gs pos="10000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path path="rect">
                    <a:fillToRect l="50000" t="50000" r="50000" b="50000"/>
                  </a:path>
                  <a:tileRect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5921" dir="2700000" algn="ctr" rotWithShape="0">
                    <a:srgbClr val="C0C0C0"/>
                  </a:outerShdw>
                  <a:reflection blurRad="6350" stA="50000" endA="300" endPos="50000" dist="60007" dir="5400000" sy="-100000" algn="bl" rotWithShape="0"/>
                </a:effectLst>
                <a:latin typeface="隶书"/>
                <a:ea typeface="隶书"/>
              </a:rPr>
              <a:t>并发控制</a:t>
            </a:r>
            <a:endParaRPr lang="zh-CN" altLang="en-US" sz="3600" kern="10" dirty="0">
              <a:ln w="9525">
                <a:noFill/>
                <a:miter lim="800000"/>
                <a:headEnd/>
                <a:tailEnd/>
              </a:ln>
              <a:gradFill flip="none" rotWithShape="1">
                <a:gsLst>
                  <a:gs pos="0">
                    <a:srgbClr val="FFF200"/>
                  </a:gs>
                  <a:gs pos="0">
                    <a:srgbClr val="FFF200"/>
                  </a:gs>
                  <a:gs pos="10000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path path="rect">
                  <a:fillToRect l="50000" t="50000" r="50000" b="50000"/>
                </a:path>
                <a:tileRect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5921" dir="2700000" algn="ctr" rotWithShape="0">
                  <a:srgbClr val="C0C0C0"/>
                </a:outerShdw>
                <a:reflection blurRad="6350" stA="50000" endA="300" endPos="50000" dist="60007" dir="5400000" sy="-100000" algn="bl" rotWithShape="0"/>
              </a:effectLst>
              <a:latin typeface="French Script MT" pitchFamily="66" charset="0"/>
              <a:ea typeface="隶书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封锁类型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defRPr/>
            </a:pPr>
            <a:r>
              <a:rPr lang="zh-CN" altLang="en-US" dirty="0" smtClean="0"/>
              <a:t>基本锁类型</a:t>
            </a:r>
            <a:endParaRPr lang="en-US" altLang="zh-CN" dirty="0" smtClean="0"/>
          </a:p>
          <a:p>
            <a:pPr lvl="1">
              <a:lnSpc>
                <a:spcPct val="125000"/>
              </a:lnSpc>
              <a:defRPr/>
            </a:pPr>
            <a:r>
              <a:rPr lang="en-US" altLang="zh-CN" dirty="0" smtClean="0"/>
              <a:t>X</a:t>
            </a:r>
            <a:r>
              <a:rPr lang="zh-CN" altLang="en-US" dirty="0" smtClean="0"/>
              <a:t>锁、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锁、</a:t>
            </a:r>
            <a:r>
              <a:rPr lang="en-US" altLang="zh-CN" dirty="0" smtClean="0"/>
              <a:t>U</a:t>
            </a:r>
            <a:r>
              <a:rPr lang="zh-CN" altLang="en-US" dirty="0" smtClean="0"/>
              <a:t>锁</a:t>
            </a:r>
            <a:endParaRPr lang="en-US" altLang="zh-CN" dirty="0" smtClean="0"/>
          </a:p>
          <a:p>
            <a:pPr>
              <a:lnSpc>
                <a:spcPct val="125000"/>
              </a:lnSpc>
              <a:defRPr/>
            </a:pPr>
            <a:r>
              <a:rPr lang="zh-CN" altLang="en-US" dirty="0" smtClean="0"/>
              <a:t>意向锁</a:t>
            </a:r>
            <a:endParaRPr lang="en-US" altLang="zh-CN" dirty="0" smtClean="0"/>
          </a:p>
          <a:p>
            <a:pPr lvl="1">
              <a:lnSpc>
                <a:spcPct val="125000"/>
              </a:lnSpc>
              <a:defRPr/>
            </a:pPr>
            <a:r>
              <a:rPr lang="en-US" altLang="zh-CN" dirty="0" smtClean="0"/>
              <a:t>IS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SIX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 smtClean="0"/>
              <a:t>码范围锁</a:t>
            </a:r>
            <a:endParaRPr lang="en-US" altLang="zh-CN" dirty="0" smtClean="0"/>
          </a:p>
          <a:p>
            <a:pPr lvl="1">
              <a:lnSpc>
                <a:spcPct val="125000"/>
              </a:lnSpc>
              <a:defRPr/>
            </a:pPr>
            <a:r>
              <a:rPr lang="en-US" altLang="zh-CN" dirty="0" err="1" smtClean="0"/>
              <a:t>RangeS_S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RangeI_N</a:t>
            </a:r>
            <a:r>
              <a:rPr lang="en-US" altLang="zh-CN" dirty="0" smtClean="0"/>
              <a:t> …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 smtClean="0"/>
              <a:t>其他锁</a:t>
            </a:r>
            <a:endParaRPr lang="en-US" altLang="zh-CN" dirty="0" smtClean="0"/>
          </a:p>
          <a:p>
            <a:pPr lvl="1">
              <a:lnSpc>
                <a:spcPct val="125000"/>
              </a:lnSpc>
              <a:defRPr/>
            </a:pPr>
            <a:r>
              <a:rPr lang="zh-CN" altLang="en-US" dirty="0" smtClean="0"/>
              <a:t>模式锁、闩锁、</a:t>
            </a:r>
            <a:r>
              <a:rPr lang="en-US" altLang="zh-CN" dirty="0" smtClean="0"/>
              <a:t>BU</a:t>
            </a:r>
            <a:r>
              <a:rPr lang="zh-CN" altLang="en-US" dirty="0" smtClean="0"/>
              <a:t>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基本锁类型</a:t>
            </a:r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4000"/>
              </a:lnSpc>
              <a:defRPr/>
            </a:pPr>
            <a:r>
              <a:rPr lang="zh-CN" altLang="en-US" b="1" dirty="0" smtClean="0"/>
              <a:t>排它锁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锁，</a:t>
            </a:r>
            <a:r>
              <a:rPr lang="en-US" altLang="zh-CN" dirty="0" err="1" smtClean="0"/>
              <a:t>eXclusive</a:t>
            </a:r>
            <a:r>
              <a:rPr lang="en-US" altLang="zh-CN" dirty="0" smtClean="0"/>
              <a:t> lock</a:t>
            </a:r>
            <a:r>
              <a:rPr lang="zh-CN" altLang="en-US" dirty="0" smtClean="0"/>
              <a:t>）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事务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对数据对象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加上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锁，则其它事务对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的任何封锁请求都不能成功，直至</a:t>
            </a:r>
            <a:r>
              <a:rPr lang="en-US" altLang="zh-CN" dirty="0" smtClean="0"/>
              <a:t>T</a:t>
            </a:r>
            <a:r>
              <a:rPr lang="zh-CN" altLang="en-US" dirty="0" smtClean="0"/>
              <a:t>释放</a:t>
            </a:r>
            <a:r>
              <a:rPr lang="en-US" altLang="zh-CN" dirty="0" smtClean="0"/>
              <a:t>R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</a:t>
            </a:r>
            <a:endParaRPr lang="en-US" altLang="zh-CN" dirty="0" smtClean="0"/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又称写锁，持有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锁可以读写数据项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申请对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的排它锁：</a:t>
            </a:r>
            <a:r>
              <a:rPr lang="en-US" altLang="zh-CN" dirty="0" smtClean="0"/>
              <a:t>lock-X(R)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zh-CN" altLang="en-US" b="1" dirty="0" smtClean="0"/>
              <a:t>共享锁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锁，</a:t>
            </a:r>
            <a:r>
              <a:rPr lang="en-US" altLang="zh-CN" dirty="0" smtClean="0"/>
              <a:t>Share lock</a:t>
            </a:r>
            <a:r>
              <a:rPr lang="zh-CN" altLang="en-US" dirty="0" smtClean="0"/>
              <a:t>）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事务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对数据对象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加上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锁，则其它事务对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锁请求不能成功，而对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锁请求可以成功</a:t>
            </a:r>
            <a:endParaRPr lang="en-US" altLang="zh-CN" dirty="0" smtClean="0"/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又称读锁，持有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锁只能读取数据项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申请对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的共享锁： </a:t>
            </a:r>
            <a:r>
              <a:rPr lang="en-US" altLang="zh-CN" dirty="0" smtClean="0"/>
              <a:t>lock-S(R)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一枝红杏出墙来</a:t>
            </a:r>
          </a:p>
        </p:txBody>
      </p:sp>
      <p:graphicFrame>
        <p:nvGraphicFramePr>
          <p:cNvPr id="49236" name="Group 1108"/>
          <p:cNvGraphicFramePr>
            <a:graphicFrameLocks noGrp="1"/>
          </p:cNvGraphicFramePr>
          <p:nvPr/>
        </p:nvGraphicFramePr>
        <p:xfrm>
          <a:off x="1692275" y="1989138"/>
          <a:ext cx="5832475" cy="3455989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5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封锁的相容矩阵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comp(A,B)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1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请求锁模式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现有锁模式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5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先读后写场合中的锁转换</a:t>
            </a:r>
          </a:p>
        </p:txBody>
      </p:sp>
      <p:graphicFrame>
        <p:nvGraphicFramePr>
          <p:cNvPr id="85131" name="Group 139"/>
          <p:cNvGraphicFramePr>
            <a:graphicFrameLocks noGrp="1"/>
          </p:cNvGraphicFramePr>
          <p:nvPr/>
        </p:nvGraphicFramePr>
        <p:xfrm>
          <a:off x="5292080" y="3789040"/>
          <a:ext cx="3528392" cy="2926080"/>
        </p:xfrm>
        <a:graphic>
          <a:graphicData uri="http://schemas.openxmlformats.org/drawingml/2006/table">
            <a:tbl>
              <a:tblPr/>
              <a:tblGrid>
                <a:gridCol w="176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lock-S(a</a:t>
                      </a:r>
                      <a:r>
                        <a:rPr kumimoji="1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lock-S(a</a:t>
                      </a:r>
                      <a:r>
                        <a:rPr kumimoji="1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unlock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upgrade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849" name="Text Box 137"/>
          <p:cNvSpPr txBox="1">
            <a:spLocks noChangeArrowheads="1"/>
          </p:cNvSpPr>
          <p:nvPr/>
        </p:nvSpPr>
        <p:spPr bwMode="auto">
          <a:xfrm>
            <a:off x="2555776" y="1124744"/>
            <a:ext cx="1440160" cy="23034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T1 :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read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18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read(a</a:t>
            </a:r>
            <a:r>
              <a:rPr lang="en-US" altLang="zh-CN" sz="1800" baseline="-25000" dirty="0">
                <a:latin typeface="Times New Roman" pitchFamily="18" charset="0"/>
                <a:ea typeface="宋体" pitchFamily="2" charset="-122"/>
              </a:rPr>
              <a:t>2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……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read(a</a:t>
            </a:r>
            <a:r>
              <a:rPr lang="en-US" altLang="zh-CN" sz="1800" baseline="-25000" dirty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 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write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18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).</a:t>
            </a:r>
            <a:endParaRPr lang="en-US" altLang="zh-CN" sz="1800" dirty="0">
              <a:latin typeface="Times New Roman" pitchFamily="18" charset="0"/>
            </a:endParaRPr>
          </a:p>
        </p:txBody>
      </p:sp>
      <p:sp>
        <p:nvSpPr>
          <p:cNvPr id="34850" name="Text Box 138"/>
          <p:cNvSpPr txBox="1">
            <a:spLocks noChangeArrowheads="1"/>
          </p:cNvSpPr>
          <p:nvPr/>
        </p:nvSpPr>
        <p:spPr bwMode="auto">
          <a:xfrm>
            <a:off x="4716016" y="1124744"/>
            <a:ext cx="1328887" cy="23034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>
                <a:latin typeface="Times New Roman" pitchFamily="18" charset="0"/>
                <a:ea typeface="宋体" pitchFamily="2" charset="-122"/>
              </a:rPr>
              <a:t>T2: 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>
                <a:latin typeface="Times New Roman" pitchFamily="18" charset="0"/>
                <a:ea typeface="宋体" pitchFamily="2" charset="-122"/>
              </a:rPr>
              <a:t>read(a</a:t>
            </a:r>
            <a:r>
              <a:rPr lang="en-US" altLang="zh-CN" sz="1800" baseline="-2500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180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1800">
                <a:latin typeface="Times New Roman" pitchFamily="18" charset="0"/>
                <a:ea typeface="宋体" pitchFamily="2" charset="-122"/>
              </a:rPr>
              <a:t>……</a:t>
            </a:r>
            <a:endParaRPr lang="en-US" altLang="zh-CN" sz="1800">
              <a:latin typeface="Times New Roman" pitchFamily="18" charset="0"/>
            </a:endParaRPr>
          </a:p>
        </p:txBody>
      </p:sp>
      <p:graphicFrame>
        <p:nvGraphicFramePr>
          <p:cNvPr id="8" name="Group 139"/>
          <p:cNvGraphicFramePr>
            <a:graphicFrameLocks noGrp="1"/>
          </p:cNvGraphicFramePr>
          <p:nvPr/>
        </p:nvGraphicFramePr>
        <p:xfrm>
          <a:off x="755576" y="3789040"/>
          <a:ext cx="3470771" cy="2926080"/>
        </p:xfrm>
        <a:graphic>
          <a:graphicData uri="http://schemas.openxmlformats.org/drawingml/2006/table">
            <a:tbl>
              <a:tblPr/>
              <a:tblGrid>
                <a:gridCol w="173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lock-X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lock-S(a</a:t>
                      </a:r>
                      <a:r>
                        <a:rPr kumimoji="1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lock-S(a</a:t>
                      </a:r>
                      <a:r>
                        <a:rPr kumimoji="1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       wait</a:t>
                      </a: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 wait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lock-S(a</a:t>
                      </a:r>
                      <a:r>
                        <a:rPr kumimoji="1" lang="en-US" altLang="zh-CN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       </a:t>
                      </a:r>
                      <a:r>
                        <a:rPr kumimoji="1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zzz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…</a:t>
                      </a: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unlock(a</a:t>
                      </a:r>
                      <a:r>
                        <a:rPr kumimoji="1" lang="en-US" altLang="zh-CN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)</a:t>
                      </a: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泪奔</a:t>
                      </a: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…</a:t>
                      </a: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  Just do it!</a:t>
                      </a:r>
                      <a:endParaRPr kumimoji="1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6156176" y="1700808"/>
            <a:ext cx="268535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T1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应持有</a:t>
            </a:r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a1</a:t>
            </a:r>
          </a:p>
          <a:p>
            <a:pPr algn="just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上的何种锁？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8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带有</a:t>
            </a:r>
            <a:r>
              <a:rPr lang="zh-CN" altLang="en-US" dirty="0"/>
              <a:t>锁转换的两段锁</a:t>
            </a:r>
            <a:r>
              <a:rPr lang="zh-CN" altLang="en-US" dirty="0" smtClean="0"/>
              <a:t>协议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80728"/>
            <a:ext cx="5064125" cy="576064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增长阶段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可获得</a:t>
            </a:r>
            <a:r>
              <a:rPr lang="en-US" altLang="zh-CN" b="1" dirty="0" smtClean="0">
                <a:ea typeface="宋体" pitchFamily="2" charset="-122"/>
              </a:rPr>
              <a:t>lock-S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可获得</a:t>
            </a:r>
            <a:r>
              <a:rPr lang="en-US" altLang="zh-CN" b="1" dirty="0" smtClean="0">
                <a:ea typeface="宋体" pitchFamily="2" charset="-122"/>
              </a:rPr>
              <a:t>lock-X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可将</a:t>
            </a:r>
            <a:r>
              <a:rPr lang="en-US" altLang="zh-CN" b="1" dirty="0" smtClean="0">
                <a:ea typeface="宋体" pitchFamily="2" charset="-122"/>
              </a:rPr>
              <a:t>lock-S</a:t>
            </a:r>
            <a:r>
              <a:rPr lang="zh-CN" altLang="en-US" dirty="0" smtClean="0"/>
              <a:t>升级为</a:t>
            </a:r>
            <a:r>
              <a:rPr lang="en-US" altLang="zh-CN" b="1" dirty="0" smtClean="0">
                <a:ea typeface="宋体" pitchFamily="2" charset="-122"/>
              </a:rPr>
              <a:t>lock-X</a:t>
            </a:r>
            <a:r>
              <a:rPr lang="en-US" altLang="zh-CN" dirty="0" smtClean="0">
                <a:ea typeface="宋体" pitchFamily="2" charset="-122"/>
              </a:rPr>
              <a:t> (</a:t>
            </a:r>
            <a:r>
              <a:rPr lang="en-US" altLang="zh-CN" b="1" dirty="0" smtClean="0">
                <a:ea typeface="宋体" pitchFamily="2" charset="-122"/>
              </a:rPr>
              <a:t>upgrade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缩减阶段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可释放</a:t>
            </a:r>
            <a:r>
              <a:rPr lang="en-US" altLang="zh-CN" b="1" dirty="0" smtClean="0">
                <a:ea typeface="宋体" pitchFamily="2" charset="-122"/>
              </a:rPr>
              <a:t>lock-S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可释放</a:t>
            </a:r>
            <a:r>
              <a:rPr lang="en-US" altLang="zh-CN" b="1" dirty="0" smtClean="0">
                <a:ea typeface="宋体" pitchFamily="2" charset="-122"/>
              </a:rPr>
              <a:t>lock-X</a:t>
            </a:r>
          </a:p>
          <a:p>
            <a:pPr lvl="1" eaLnBrk="1" hangingPunct="1">
              <a:lnSpc>
                <a:spcPct val="114000"/>
              </a:lnSpc>
              <a:defRPr/>
            </a:pPr>
            <a:r>
              <a:rPr lang="zh-CN" altLang="en-US" dirty="0" smtClean="0"/>
              <a:t>可将</a:t>
            </a:r>
            <a:r>
              <a:rPr lang="en-US" altLang="zh-CN" b="1" dirty="0" smtClean="0">
                <a:ea typeface="宋体" pitchFamily="2" charset="-122"/>
              </a:rPr>
              <a:t>lock-X</a:t>
            </a:r>
            <a:r>
              <a:rPr lang="zh-CN" altLang="en-US" dirty="0" smtClean="0"/>
              <a:t>降级为</a:t>
            </a:r>
            <a:r>
              <a:rPr lang="en-US" altLang="zh-CN" b="1" dirty="0" smtClean="0">
                <a:ea typeface="宋体" pitchFamily="2" charset="-122"/>
              </a:rPr>
              <a:t>lock-S</a:t>
            </a:r>
            <a:r>
              <a:rPr lang="en-US" altLang="zh-CN" dirty="0" smtClean="0">
                <a:ea typeface="宋体" pitchFamily="2" charset="-122"/>
              </a:rPr>
              <a:t> (</a:t>
            </a:r>
            <a:r>
              <a:rPr lang="en-US" altLang="zh-CN" b="1" dirty="0" smtClean="0">
                <a:ea typeface="宋体" pitchFamily="2" charset="-122"/>
              </a:rPr>
              <a:t>downgrade</a:t>
            </a:r>
            <a:r>
              <a:rPr lang="en-US" altLang="zh-CN" dirty="0" smtClean="0">
                <a:ea typeface="宋体" pitchFamily="2" charset="-122"/>
              </a:rPr>
              <a:t>)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4114600" y="1668349"/>
            <a:ext cx="465223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Q1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：升级锁和重新申请</a:t>
            </a:r>
            <a:endParaRPr lang="en-US" altLang="zh-CN" sz="32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   锁有区别吗？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14600" y="4151982"/>
            <a:ext cx="45255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Q2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：在哪个隔离性级别</a:t>
            </a:r>
            <a:endParaRPr lang="en-US" altLang="zh-CN" sz="32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n-US" altLang="zh-CN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      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下会出现锁升级？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锁转换带来的问题</a:t>
            </a:r>
          </a:p>
        </p:txBody>
      </p:sp>
      <p:sp>
        <p:nvSpPr>
          <p:cNvPr id="35844" name="Text Box 137"/>
          <p:cNvSpPr txBox="1">
            <a:spLocks noChangeArrowheads="1"/>
          </p:cNvSpPr>
          <p:nvPr/>
        </p:nvSpPr>
        <p:spPr bwMode="auto">
          <a:xfrm>
            <a:off x="1979712" y="1268413"/>
            <a:ext cx="1617340" cy="30246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T1 :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read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……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endParaRPr lang="en-US" altLang="zh-CN" sz="2000" dirty="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).</a:t>
            </a:r>
            <a:endParaRPr lang="en-US" altLang="zh-CN" sz="2000" dirty="0">
              <a:latin typeface="Times New Roman" pitchFamily="18" charset="0"/>
            </a:endParaRPr>
          </a:p>
        </p:txBody>
      </p:sp>
      <p:sp>
        <p:nvSpPr>
          <p:cNvPr id="35845" name="Text Box 137"/>
          <p:cNvSpPr txBox="1">
            <a:spLocks noChangeArrowheads="1"/>
          </p:cNvSpPr>
          <p:nvPr/>
        </p:nvSpPr>
        <p:spPr bwMode="auto">
          <a:xfrm>
            <a:off x="5284299" y="1262208"/>
            <a:ext cx="1591956" cy="28083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T2 :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read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);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endParaRPr lang="en-US" altLang="zh-CN" sz="2000" dirty="0"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……</a:t>
            </a: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endParaRPr lang="en-US" altLang="zh-CN" sz="2000" dirty="0">
              <a:solidFill>
                <a:schemeClr val="hlink"/>
              </a:solidFill>
              <a:latin typeface="Times New Roman" pitchFamily="18" charset="0"/>
              <a:ea typeface="宋体" pitchFamily="2" charset="-122"/>
            </a:endParaRPr>
          </a:p>
          <a:p>
            <a:pPr algn="ctr">
              <a:spcBef>
                <a:spcPts val="463"/>
              </a:spcBef>
              <a:spcAft>
                <a:spcPts val="463"/>
              </a:spcAft>
            </a:pPr>
            <a:r>
              <a:rPr lang="en-US" altLang="zh-CN" sz="20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write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(a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).</a:t>
            </a:r>
            <a:endParaRPr lang="en-US" altLang="zh-CN" sz="2000" dirty="0">
              <a:latin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6689" y="1340768"/>
            <a:ext cx="65274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以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彼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之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道</a:t>
            </a:r>
            <a:endParaRPr lang="zh-CN" altLang="en-US" sz="36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72632" y="1340768"/>
            <a:ext cx="65274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还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施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彼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身</a:t>
            </a:r>
            <a:endParaRPr lang="zh-CN" altLang="en-US" sz="36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88382" y="4545994"/>
            <a:ext cx="42484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会发生什么现象？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56" y="5445223"/>
            <a:ext cx="48859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长</a:t>
            </a:r>
            <a:r>
              <a:rPr lang="en-US" altLang="zh-CN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</a:t>
            </a:r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更短</a:t>
            </a:r>
            <a:r>
              <a:rPr lang="en-US" altLang="zh-CN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</a:t>
            </a:r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，有何不同？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更新锁</a:t>
            </a:r>
            <a:r>
              <a:rPr lang="zh-CN" altLang="en-US" dirty="0">
                <a:solidFill>
                  <a:srgbClr val="3333CC"/>
                </a:solidFill>
              </a:rPr>
              <a:t>（</a:t>
            </a:r>
            <a:r>
              <a:rPr lang="en-US" altLang="zh-CN" dirty="0">
                <a:solidFill>
                  <a:srgbClr val="3333CC"/>
                </a:solidFill>
              </a:rPr>
              <a:t>U</a:t>
            </a:r>
            <a:r>
              <a:rPr lang="zh-CN" altLang="en-US" dirty="0">
                <a:solidFill>
                  <a:srgbClr val="3333CC"/>
                </a:solidFill>
              </a:rPr>
              <a:t>锁，</a:t>
            </a:r>
            <a:r>
              <a:rPr lang="en-US" altLang="zh-CN" dirty="0">
                <a:solidFill>
                  <a:srgbClr val="3333CC"/>
                </a:solidFill>
              </a:rPr>
              <a:t>Update lock</a:t>
            </a:r>
            <a:r>
              <a:rPr lang="zh-CN" altLang="en-US" dirty="0" smtClean="0">
                <a:solidFill>
                  <a:srgbClr val="3333CC"/>
                </a:solidFill>
              </a:rPr>
              <a:t>）</a:t>
            </a:r>
            <a:r>
              <a:rPr lang="zh-CN" altLang="en-US" dirty="0" smtClean="0"/>
              <a:t> 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756" y="980728"/>
            <a:ext cx="8726488" cy="2698626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dirty="0" smtClean="0"/>
              <a:t>当一个事务查询数据以便要进行修改时，可以对数据项施加更新锁</a:t>
            </a:r>
            <a:endParaRPr lang="en-US" altLang="zh-CN" sz="28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dirty="0" smtClean="0"/>
              <a:t>如果事务修改资源，则更新锁会转换为排它锁</a:t>
            </a:r>
            <a:endParaRPr lang="en-US" altLang="zh-CN" sz="28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dirty="0" smtClean="0"/>
              <a:t>一次只有一个事务可以获得资源上的更新锁</a:t>
            </a:r>
            <a:endParaRPr lang="en-US" altLang="zh-CN" sz="28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2800" dirty="0" smtClean="0"/>
              <a:t>它允许其它事务对资源的共享访问但阻止排他访问</a:t>
            </a:r>
          </a:p>
        </p:txBody>
      </p:sp>
      <p:sp>
        <p:nvSpPr>
          <p:cNvPr id="10" name="矩形 9"/>
          <p:cNvSpPr/>
          <p:nvPr/>
        </p:nvSpPr>
        <p:spPr>
          <a:xfrm>
            <a:off x="795164" y="3645024"/>
            <a:ext cx="75536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持有</a:t>
            </a:r>
            <a:r>
              <a:rPr lang="en-US" altLang="zh-CN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</a:t>
            </a:r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锁可以对数据执行什么操作？</a:t>
            </a:r>
            <a:endParaRPr lang="en-US" altLang="zh-CN" sz="36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0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更新锁的相容性</a:t>
            </a:r>
          </a:p>
        </p:txBody>
      </p:sp>
      <p:graphicFrame>
        <p:nvGraphicFramePr>
          <p:cNvPr id="168073" name="Group 137"/>
          <p:cNvGraphicFramePr>
            <a:graphicFrameLocks noGrp="1"/>
          </p:cNvGraphicFramePr>
          <p:nvPr/>
        </p:nvGraphicFramePr>
        <p:xfrm>
          <a:off x="1474788" y="1484784"/>
          <a:ext cx="6265862" cy="3919540"/>
        </p:xfrm>
        <a:graphic>
          <a:graphicData uri="http://schemas.openxmlformats.org/drawingml/2006/table">
            <a:tbl>
              <a:tblPr/>
              <a:tblGrid>
                <a:gridCol w="1868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072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相容矩阵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comp(A,B)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请求锁模式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现有锁模式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封锁粒度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25000"/>
              </a:spcBef>
              <a:defRPr/>
            </a:pPr>
            <a:r>
              <a:rPr lang="zh-CN" altLang="en-US" dirty="0" smtClean="0"/>
              <a:t>封锁对象：属性值、属性值集合、元组、关系、索引项、整个索引、整个数据库、物理页、块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zh-CN" altLang="en-US" dirty="0" smtClean="0"/>
              <a:t>封锁粒度大，则并发度低，开销小</a:t>
            </a:r>
          </a:p>
          <a:p>
            <a:pPr eaLnBrk="1" hangingPunct="1">
              <a:spcBef>
                <a:spcPct val="25000"/>
              </a:spcBef>
              <a:buFont typeface="Wingdings" pitchFamily="2" charset="2"/>
              <a:buNone/>
              <a:defRPr/>
            </a:pPr>
            <a:r>
              <a:rPr lang="zh-CN" altLang="en-US" dirty="0" smtClean="0"/>
              <a:t>	封锁粒度小，则并发度高，开销高</a:t>
            </a:r>
            <a:endParaRPr lang="en-US" altLang="zh-CN" dirty="0" smtClean="0"/>
          </a:p>
          <a:p>
            <a:pPr eaLnBrk="1" hangingPunct="1">
              <a:spcBef>
                <a:spcPct val="25000"/>
              </a:spcBef>
              <a:defRPr/>
            </a:pPr>
            <a:r>
              <a:rPr lang="zh-CN" altLang="en-US" dirty="0" smtClean="0"/>
              <a:t>理想的情况是只封锁与操作有关的的数据对象，称之为事务的</a:t>
            </a:r>
            <a:r>
              <a:rPr lang="zh-CN" altLang="en-US" dirty="0" smtClean="0">
                <a:solidFill>
                  <a:schemeClr val="hlink"/>
                </a:solidFill>
              </a:rPr>
              <a:t>完整性相关域</a:t>
            </a:r>
          </a:p>
        </p:txBody>
      </p:sp>
      <p:sp>
        <p:nvSpPr>
          <p:cNvPr id="4" name="矩形 3"/>
          <p:cNvSpPr/>
          <p:nvPr/>
        </p:nvSpPr>
        <p:spPr>
          <a:xfrm>
            <a:off x="1377329" y="5229200"/>
            <a:ext cx="35189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锁门还是锁抽屉？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95" y="4421884"/>
            <a:ext cx="2932540" cy="219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封锁粒度与查询性能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124744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select 	  *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from	 </a:t>
            </a:r>
            <a:r>
              <a:rPr lang="zh-CN" altLang="en-US" dirty="0" smtClean="0"/>
              <a:t>五道口技工学院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where  </a:t>
            </a:r>
            <a:r>
              <a:rPr lang="zh-CN" altLang="en-US" dirty="0" smtClean="0"/>
              <a:t>性别 </a:t>
            </a:r>
            <a:r>
              <a:rPr lang="en-US" altLang="zh-CN" dirty="0" smtClean="0"/>
              <a:t>= ‘</a:t>
            </a:r>
            <a:r>
              <a:rPr lang="zh-CN" altLang="en-US" dirty="0" smtClean="0"/>
              <a:t>女</a:t>
            </a:r>
            <a:r>
              <a:rPr lang="en-US" altLang="zh-CN" dirty="0" smtClean="0"/>
              <a:t>’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1124744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select 	  *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from	 </a:t>
            </a:r>
            <a:r>
              <a:rPr lang="zh-CN" altLang="en-US" dirty="0" smtClean="0"/>
              <a:t>五道口技工学院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where  </a:t>
            </a:r>
            <a:r>
              <a:rPr lang="zh-CN" altLang="en-US" dirty="0" smtClean="0"/>
              <a:t>性别 </a:t>
            </a:r>
            <a:r>
              <a:rPr lang="en-US" altLang="zh-CN" dirty="0" smtClean="0"/>
              <a:t>= ‘</a:t>
            </a:r>
            <a:r>
              <a:rPr lang="zh-CN" altLang="en-US" dirty="0" smtClean="0"/>
              <a:t>男</a:t>
            </a:r>
            <a:r>
              <a:rPr lang="en-US" altLang="zh-CN" dirty="0" smtClean="0"/>
              <a:t>’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7120" y="3431902"/>
            <a:ext cx="31021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最佳粒度：行锁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83584" y="3431902"/>
            <a:ext cx="31021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最佳粒度：表锁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5736" y="4944070"/>
            <a:ext cx="518603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系统必须支持多粒度锁，</a:t>
            </a:r>
            <a:endParaRPr lang="en-US" altLang="zh-CN" sz="32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根据查询范围选择最佳粒度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426"/>
            <a:ext cx="9144000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提纲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1800" y="692696"/>
            <a:ext cx="4032448" cy="583264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两段锁协议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封锁类型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显示锁信息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锁的实现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封锁带来的问题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死锁、活锁、阻塞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基于时间戳的协议</a:t>
            </a:r>
            <a:endParaRPr lang="en-US" altLang="zh-CN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有效性检查协议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多粒度封锁中的隐含冲突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3933056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select 	  *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from	 </a:t>
            </a:r>
            <a:r>
              <a:rPr lang="zh-CN" altLang="en-US" dirty="0" smtClean="0"/>
              <a:t>五道口技工学院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where  </a:t>
            </a:r>
            <a:r>
              <a:rPr lang="zh-CN" altLang="en-US" dirty="0" smtClean="0"/>
              <a:t>性别 </a:t>
            </a:r>
            <a:r>
              <a:rPr lang="en-US" altLang="zh-CN" dirty="0" smtClean="0"/>
              <a:t>= ‘</a:t>
            </a:r>
            <a:r>
              <a:rPr lang="zh-CN" altLang="en-US" dirty="0" smtClean="0"/>
              <a:t>女</a:t>
            </a:r>
            <a:r>
              <a:rPr lang="en-US" altLang="zh-CN" dirty="0" smtClean="0"/>
              <a:t>’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412776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select 	  *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from	 </a:t>
            </a:r>
            <a:r>
              <a:rPr lang="zh-CN" altLang="en-US" dirty="0" smtClean="0"/>
              <a:t>五道口技工学院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where  </a:t>
            </a:r>
            <a:r>
              <a:rPr lang="zh-CN" altLang="en-US" dirty="0" smtClean="0"/>
              <a:t>性别 </a:t>
            </a:r>
            <a:r>
              <a:rPr lang="en-US" altLang="zh-CN" dirty="0" smtClean="0"/>
              <a:t>= ‘</a:t>
            </a:r>
            <a:r>
              <a:rPr lang="zh-CN" altLang="en-US" dirty="0" smtClean="0"/>
              <a:t>男</a:t>
            </a:r>
            <a:r>
              <a:rPr lang="en-US" altLang="zh-CN" dirty="0" smtClean="0"/>
              <a:t>’</a:t>
            </a:r>
            <a:endParaRPr lang="zh-CN" altLang="en-US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4644008" y="1124744"/>
            <a:ext cx="0" cy="2016224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8024" y="1702549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alter table </a:t>
            </a:r>
            <a:r>
              <a:rPr lang="zh-CN" altLang="en-US" dirty="0" smtClean="0"/>
              <a:t>五道口技工学院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99792" y="1340768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5817" y="3933056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行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4644008" y="3861048"/>
            <a:ext cx="0" cy="2016224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88024" y="4438853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alter table </a:t>
            </a:r>
            <a:r>
              <a:rPr lang="zh-CN" altLang="en-US" dirty="0" smtClean="0"/>
              <a:t>五道口技工学院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28184" y="1268760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28184" y="3996353"/>
            <a:ext cx="1018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表锁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5856" y="6021288"/>
            <a:ext cx="31021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如何检测冲突？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多粒度对象之间存在包含</a:t>
            </a:r>
            <a:r>
              <a:rPr lang="zh-CN" altLang="en-US" dirty="0" smtClean="0"/>
              <a:t>关系</a:t>
            </a:r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469813"/>
              </p:ext>
            </p:extLst>
          </p:nvPr>
        </p:nvGraphicFramePr>
        <p:xfrm>
          <a:off x="395288" y="980728"/>
          <a:ext cx="8353425" cy="489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Photo Editor 照片" r:id="rId3" imgW="6942857" imgH="4067743" progId="">
                  <p:embed/>
                </p:oleObj>
              </mc:Choice>
              <mc:Fallback>
                <p:oleObj name="Photo Editor 照片" r:id="rId3" imgW="6942857" imgH="4067743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0728"/>
                        <a:ext cx="8353425" cy="489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9552" y="3429000"/>
            <a:ext cx="3600896" cy="2809874"/>
            <a:chOff x="521" y="2523"/>
            <a:chExt cx="1860" cy="1770"/>
          </a:xfrm>
        </p:grpSpPr>
        <p:sp>
          <p:nvSpPr>
            <p:cNvPr id="1032" name="Text Box 9"/>
            <p:cNvSpPr txBox="1">
              <a:spLocks noChangeArrowheads="1"/>
            </p:cNvSpPr>
            <p:nvPr/>
          </p:nvSpPr>
          <p:spPr bwMode="auto">
            <a:xfrm>
              <a:off x="1111" y="3770"/>
              <a:ext cx="127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hlink"/>
                  </a:solidFill>
                </a:rPr>
                <a:t>T1: lock-s</a:t>
              </a:r>
              <a:r>
                <a:rPr lang="en-US" altLang="zh-CN" dirty="0">
                  <a:solidFill>
                    <a:srgbClr val="002060"/>
                  </a:solidFill>
                </a:rPr>
                <a:t>(row1)</a:t>
              </a:r>
            </a:p>
          </p:txBody>
        </p:sp>
        <p:sp>
          <p:nvSpPr>
            <p:cNvPr id="1033" name="Text Box 10"/>
            <p:cNvSpPr txBox="1">
              <a:spLocks noChangeArrowheads="1"/>
            </p:cNvSpPr>
            <p:nvPr/>
          </p:nvSpPr>
          <p:spPr bwMode="auto">
            <a:xfrm>
              <a:off x="521" y="2523"/>
              <a:ext cx="1452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hlink"/>
                  </a:solidFill>
                </a:rPr>
                <a:t>T2: lock-x</a:t>
              </a:r>
              <a:r>
                <a:rPr lang="en-US" altLang="zh-CN" dirty="0">
                  <a:solidFill>
                    <a:srgbClr val="002060"/>
                  </a:solidFill>
                </a:rPr>
                <a:t>(page1)</a:t>
              </a:r>
            </a:p>
          </p:txBody>
        </p:sp>
      </p:grpSp>
      <p:sp>
        <p:nvSpPr>
          <p:cNvPr id="1029" name="WordArt 12"/>
          <p:cNvSpPr>
            <a:spLocks noChangeArrowheads="1" noChangeShapeType="1" noTextEdit="1"/>
          </p:cNvSpPr>
          <p:nvPr/>
        </p:nvSpPr>
        <p:spPr bwMode="auto">
          <a:xfrm>
            <a:off x="4894263" y="1472853"/>
            <a:ext cx="1117600" cy="441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教学楼</a:t>
            </a:r>
          </a:p>
        </p:txBody>
      </p:sp>
      <p:sp>
        <p:nvSpPr>
          <p:cNvPr id="1030" name="WordArt 13"/>
          <p:cNvSpPr>
            <a:spLocks noChangeArrowheads="1" noChangeShapeType="1" noTextEdit="1"/>
          </p:cNvSpPr>
          <p:nvPr/>
        </p:nvSpPr>
        <p:spPr bwMode="auto">
          <a:xfrm>
            <a:off x="4787900" y="3354040"/>
            <a:ext cx="830263" cy="441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教室</a:t>
            </a:r>
          </a:p>
        </p:txBody>
      </p:sp>
      <p:sp>
        <p:nvSpPr>
          <p:cNvPr id="1031" name="WordArt 14"/>
          <p:cNvSpPr>
            <a:spLocks noChangeArrowheads="1" noChangeShapeType="1" noTextEdit="1"/>
          </p:cNvSpPr>
          <p:nvPr/>
        </p:nvSpPr>
        <p:spPr bwMode="auto">
          <a:xfrm>
            <a:off x="5037138" y="5370165"/>
            <a:ext cx="758825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华文新魏"/>
                <a:ea typeface="华文新魏"/>
              </a:rPr>
              <a:t>座位</a:t>
            </a:r>
          </a:p>
        </p:txBody>
      </p:sp>
      <p:sp>
        <p:nvSpPr>
          <p:cNvPr id="3" name="矩形 2"/>
          <p:cNvSpPr/>
          <p:nvPr/>
        </p:nvSpPr>
        <p:spPr>
          <a:xfrm>
            <a:off x="581164" y="6016302"/>
            <a:ext cx="79816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直接封锁无法防范包含对象之间的潜在冲突</a:t>
            </a:r>
            <a:endParaRPr lang="zh-CN" altLang="en-US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意向锁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71128"/>
            <a:ext cx="8856984" cy="54102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solidFill>
                  <a:srgbClr val="FF0000"/>
                </a:solidFill>
              </a:rPr>
              <a:t>症结</a:t>
            </a:r>
            <a:r>
              <a:rPr lang="zh-CN" altLang="en-US" sz="2800" dirty="0" smtClean="0"/>
              <a:t>：在分层封锁中，封锁了上层节点就意味着封锁了所有内层节点。如果有事务</a:t>
            </a:r>
            <a:r>
              <a:rPr lang="en-US" altLang="zh-CN" sz="2800" dirty="0" smtClean="0"/>
              <a:t>T1</a:t>
            </a:r>
            <a:r>
              <a:rPr lang="zh-CN" altLang="en-US" sz="2800" dirty="0" smtClean="0"/>
              <a:t>对某元组加了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锁，而事务</a:t>
            </a:r>
            <a:r>
              <a:rPr lang="en-US" altLang="zh-CN" sz="2800" dirty="0" smtClean="0"/>
              <a:t>T2</a:t>
            </a:r>
            <a:r>
              <a:rPr lang="zh-CN" altLang="en-US" sz="2800" dirty="0" smtClean="0"/>
              <a:t>对该元组所在的关系加了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锁，因而隐含地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封锁了该元组，从而造成矛盾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solidFill>
                  <a:srgbClr val="FF0000"/>
                </a:solidFill>
              </a:rPr>
              <a:t>措施</a:t>
            </a:r>
            <a:r>
              <a:rPr lang="zh-CN" altLang="en-US" sz="2800" dirty="0" smtClean="0"/>
              <a:t>：引入意向锁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Intend</a:t>
            </a:r>
            <a:r>
              <a:rPr lang="zh-CN" altLang="en-US" sz="2800" dirty="0" smtClean="0"/>
              <a:t>）。当为某节点加上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锁，表明其某些内层节点已发生事实上的封锁，防止其它事务再去显式封锁该节点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solidFill>
                  <a:srgbClr val="FF0000"/>
                </a:solidFill>
              </a:rPr>
              <a:t>过程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锁的实施是从封锁层次的根开始，依次占据路径上的所有节点，直至要真正进行显式封锁的节点的父节点为止</a:t>
            </a:r>
          </a:p>
        </p:txBody>
      </p:sp>
      <p:sp>
        <p:nvSpPr>
          <p:cNvPr id="4" name="矩形 3"/>
          <p:cNvSpPr/>
          <p:nvPr/>
        </p:nvSpPr>
        <p:spPr>
          <a:xfrm>
            <a:off x="7452320" y="107921"/>
            <a:ext cx="14350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告示条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意向锁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的相容性</a:t>
            </a:r>
          </a:p>
        </p:txBody>
      </p:sp>
      <p:graphicFrame>
        <p:nvGraphicFramePr>
          <p:cNvPr id="99378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24914"/>
              </p:ext>
            </p:extLst>
          </p:nvPr>
        </p:nvGraphicFramePr>
        <p:xfrm>
          <a:off x="1619672" y="1484784"/>
          <a:ext cx="6265863" cy="3528393"/>
        </p:xfrm>
        <a:graphic>
          <a:graphicData uri="http://schemas.openxmlformats.org/drawingml/2006/table">
            <a:tbl>
              <a:tblPr/>
              <a:tblGrid>
                <a:gridCol w="186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9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相容矩阵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comp(A,B)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1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请求锁模式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现有锁模式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9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2411760" y="5517232"/>
            <a:ext cx="4974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为什么</a:t>
            </a:r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锁之间是相容的？</a:t>
            </a:r>
            <a:endParaRPr lang="en-US" altLang="zh-CN" sz="3200" b="1" cap="none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意向锁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的不足之处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123728" y="1341314"/>
            <a:ext cx="5112568" cy="1871662"/>
            <a:chOff x="2123728" y="1268760"/>
            <a:chExt cx="4761756" cy="1871662"/>
          </a:xfrm>
        </p:grpSpPr>
        <p:grpSp>
          <p:nvGrpSpPr>
            <p:cNvPr id="2" name="Group 49"/>
            <p:cNvGrpSpPr>
              <a:grpSpLocks/>
            </p:cNvGrpSpPr>
            <p:nvPr/>
          </p:nvGrpSpPr>
          <p:grpSpPr bwMode="auto">
            <a:xfrm>
              <a:off x="2123728" y="1268760"/>
              <a:ext cx="1449388" cy="1100770"/>
              <a:chOff x="2136" y="606"/>
              <a:chExt cx="596" cy="624"/>
            </a:xfrm>
          </p:grpSpPr>
          <p:sp>
            <p:nvSpPr>
              <p:cNvPr id="39976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39977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 smtClean="0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grpSp>
          <p:nvGrpSpPr>
            <p:cNvPr id="4" name="Group 49"/>
            <p:cNvGrpSpPr>
              <a:grpSpLocks/>
            </p:cNvGrpSpPr>
            <p:nvPr/>
          </p:nvGrpSpPr>
          <p:grpSpPr bwMode="auto">
            <a:xfrm>
              <a:off x="5436096" y="1268760"/>
              <a:ext cx="1449388" cy="1871662"/>
              <a:chOff x="2136" y="606"/>
              <a:chExt cx="596" cy="1061"/>
            </a:xfrm>
          </p:grpSpPr>
          <p:sp>
            <p:nvSpPr>
              <p:cNvPr id="14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15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lock-I 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17" name="Line 47"/>
              <p:cNvSpPr>
                <a:spLocks noChangeShapeType="1"/>
              </p:cNvSpPr>
              <p:nvPr/>
            </p:nvSpPr>
            <p:spPr bwMode="auto">
              <a:xfrm>
                <a:off x="2394" y="1230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 Box 48"/>
              <p:cNvSpPr txBox="1">
                <a:spLocks noChangeArrowheads="1"/>
              </p:cNvSpPr>
              <p:nvPr/>
            </p:nvSpPr>
            <p:spPr bwMode="auto">
              <a:xfrm>
                <a:off x="2136" y="1480"/>
                <a:ext cx="577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lock-X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rowC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cxnSp>
          <p:nvCxnSpPr>
            <p:cNvPr id="20" name="直接箭头连接符 19"/>
            <p:cNvCxnSpPr>
              <a:stCxn id="39978" idx="3"/>
              <a:endCxn id="16" idx="1"/>
            </p:cNvCxnSpPr>
            <p:nvPr/>
          </p:nvCxnSpPr>
          <p:spPr bwMode="auto">
            <a:xfrm>
              <a:off x="3548797" y="2204591"/>
              <a:ext cx="1887299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995936" y="17728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冲突！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07904" y="234888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it works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23728" y="3861048"/>
            <a:ext cx="5256584" cy="1871662"/>
            <a:chOff x="2123728" y="3645570"/>
            <a:chExt cx="4761756" cy="1871662"/>
          </a:xfrm>
        </p:grpSpPr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2123728" y="3645570"/>
              <a:ext cx="1449388" cy="1100770"/>
              <a:chOff x="2136" y="606"/>
              <a:chExt cx="596" cy="624"/>
            </a:xfrm>
          </p:grpSpPr>
          <p:sp>
            <p:nvSpPr>
              <p:cNvPr id="23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24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 smtClean="0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grpSp>
          <p:nvGrpSpPr>
            <p:cNvPr id="26" name="Group 49"/>
            <p:cNvGrpSpPr>
              <a:grpSpLocks/>
            </p:cNvGrpSpPr>
            <p:nvPr/>
          </p:nvGrpSpPr>
          <p:grpSpPr bwMode="auto">
            <a:xfrm>
              <a:off x="5436096" y="3645570"/>
              <a:ext cx="1449388" cy="1871662"/>
              <a:chOff x="2136" y="606"/>
              <a:chExt cx="596" cy="1061"/>
            </a:xfrm>
          </p:grpSpPr>
          <p:sp>
            <p:nvSpPr>
              <p:cNvPr id="27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28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lock-I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30" name="Line 47"/>
              <p:cNvSpPr>
                <a:spLocks noChangeShapeType="1"/>
              </p:cNvSpPr>
              <p:nvPr/>
            </p:nvSpPr>
            <p:spPr bwMode="auto">
              <a:xfrm>
                <a:off x="2394" y="1230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Text Box 48"/>
              <p:cNvSpPr txBox="1">
                <a:spLocks noChangeArrowheads="1"/>
              </p:cNvSpPr>
              <p:nvPr/>
            </p:nvSpPr>
            <p:spPr bwMode="auto">
              <a:xfrm>
                <a:off x="2136" y="1480"/>
                <a:ext cx="577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rowC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cxnSp>
          <p:nvCxnSpPr>
            <p:cNvPr id="32" name="直接箭头连接符 31"/>
            <p:cNvCxnSpPr>
              <a:stCxn id="25" idx="3"/>
              <a:endCxn id="29" idx="1"/>
            </p:cNvCxnSpPr>
            <p:nvPr/>
          </p:nvCxnSpPr>
          <p:spPr bwMode="auto">
            <a:xfrm>
              <a:off x="3548797" y="4581401"/>
              <a:ext cx="1887299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3995936" y="414962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冲突！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79912" y="4725144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it sucks !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55576" y="5949280"/>
            <a:ext cx="79031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</a:t>
            </a:r>
            <a:r>
              <a:rPr lang="zh-CN" altLang="en-US" sz="3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锁告白不明，没有揭示内层锁的类型</a:t>
            </a:r>
            <a:endParaRPr lang="zh-CN" altLang="en-US" sz="36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更为精细化的意向锁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80728"/>
            <a:ext cx="8726488" cy="194421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IS</a:t>
            </a:r>
            <a:r>
              <a:rPr lang="zh-CN" altLang="en-US" sz="2800" dirty="0" smtClean="0"/>
              <a:t>锁：如果对一个数据对象加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锁，表示它的后裔节点拟（意向）加</a:t>
            </a:r>
            <a:r>
              <a:rPr lang="en-US" altLang="zh-CN" sz="2800" dirty="0" smtClean="0"/>
              <a:t>S</a:t>
            </a:r>
            <a:r>
              <a:rPr lang="zh-CN" altLang="en-US" sz="2800" dirty="0" smtClean="0"/>
              <a:t>锁</a:t>
            </a:r>
          </a:p>
          <a:p>
            <a:pPr eaLnBrk="1" hangingPunct="1">
              <a:defRPr/>
            </a:pPr>
            <a:r>
              <a:rPr lang="en-US" altLang="zh-CN" sz="2800" dirty="0" smtClean="0"/>
              <a:t>IX</a:t>
            </a:r>
            <a:r>
              <a:rPr lang="zh-CN" altLang="en-US" sz="2800" dirty="0" smtClean="0"/>
              <a:t>锁：如果对一个数据对象加</a:t>
            </a:r>
            <a:r>
              <a:rPr lang="en-US" altLang="zh-CN" sz="2800" dirty="0" smtClean="0"/>
              <a:t>IX</a:t>
            </a:r>
            <a:r>
              <a:rPr lang="zh-CN" altLang="en-US" sz="2800" dirty="0" smtClean="0"/>
              <a:t>锁，表示它的后裔节点拟（意向）加</a:t>
            </a:r>
            <a:r>
              <a:rPr lang="en-US" altLang="zh-CN" sz="2800" dirty="0" smtClean="0"/>
              <a:t>X</a:t>
            </a:r>
            <a:r>
              <a:rPr lang="zh-CN" altLang="en-US" sz="2800" dirty="0" smtClean="0"/>
              <a:t>锁</a:t>
            </a:r>
          </a:p>
        </p:txBody>
      </p:sp>
      <p:graphicFrame>
        <p:nvGraphicFramePr>
          <p:cNvPr id="4" name="Group 394"/>
          <p:cNvGraphicFramePr>
            <a:graphicFrameLocks noGrp="1"/>
          </p:cNvGraphicFramePr>
          <p:nvPr/>
        </p:nvGraphicFramePr>
        <p:xfrm>
          <a:off x="1187450" y="3068963"/>
          <a:ext cx="6769100" cy="3560438"/>
        </p:xfrm>
        <a:graphic>
          <a:graphicData uri="http://schemas.openxmlformats.org/drawingml/2006/table">
            <a:tbl>
              <a:tblPr/>
              <a:tblGrid>
                <a:gridCol w="252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634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相容矩阵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comp(A,B)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请求锁模式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现有锁模式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共享锁与意向锁</a:t>
            </a:r>
          </a:p>
        </p:txBody>
      </p:sp>
      <p:grpSp>
        <p:nvGrpSpPr>
          <p:cNvPr id="2" name="组合 35"/>
          <p:cNvGrpSpPr/>
          <p:nvPr/>
        </p:nvGrpSpPr>
        <p:grpSpPr>
          <a:xfrm>
            <a:off x="2123728" y="1341314"/>
            <a:ext cx="5616624" cy="1871662"/>
            <a:chOff x="2123728" y="1268760"/>
            <a:chExt cx="4761756" cy="1871662"/>
          </a:xfrm>
        </p:grpSpPr>
        <p:grpSp>
          <p:nvGrpSpPr>
            <p:cNvPr id="3" name="Group 49"/>
            <p:cNvGrpSpPr>
              <a:grpSpLocks/>
            </p:cNvGrpSpPr>
            <p:nvPr/>
          </p:nvGrpSpPr>
          <p:grpSpPr bwMode="auto">
            <a:xfrm>
              <a:off x="2123728" y="1268760"/>
              <a:ext cx="1449388" cy="1100770"/>
              <a:chOff x="2136" y="606"/>
              <a:chExt cx="596" cy="624"/>
            </a:xfrm>
          </p:grpSpPr>
          <p:sp>
            <p:nvSpPr>
              <p:cNvPr id="39976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lock-IS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39977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(</a:t>
                </a:r>
                <a:r>
                  <a:rPr lang="en-US" altLang="zh-CN" sz="1800" dirty="0" err="1" smtClean="0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grpSp>
          <p:nvGrpSpPr>
            <p:cNvPr id="4" name="Group 49"/>
            <p:cNvGrpSpPr>
              <a:grpSpLocks/>
            </p:cNvGrpSpPr>
            <p:nvPr/>
          </p:nvGrpSpPr>
          <p:grpSpPr bwMode="auto">
            <a:xfrm>
              <a:off x="5436096" y="1268760"/>
              <a:ext cx="1449388" cy="1871662"/>
              <a:chOff x="2136" y="606"/>
              <a:chExt cx="596" cy="1061"/>
            </a:xfrm>
          </p:grpSpPr>
          <p:sp>
            <p:nvSpPr>
              <p:cNvPr id="14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lock-IX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15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lock-IX 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17" name="Line 47"/>
              <p:cNvSpPr>
                <a:spLocks noChangeShapeType="1"/>
              </p:cNvSpPr>
              <p:nvPr/>
            </p:nvSpPr>
            <p:spPr bwMode="auto">
              <a:xfrm>
                <a:off x="2394" y="1230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 Box 48"/>
              <p:cNvSpPr txBox="1">
                <a:spLocks noChangeArrowheads="1"/>
              </p:cNvSpPr>
              <p:nvPr/>
            </p:nvSpPr>
            <p:spPr bwMode="auto">
              <a:xfrm>
                <a:off x="2136" y="1480"/>
                <a:ext cx="577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lock-X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rowC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cxnSp>
          <p:nvCxnSpPr>
            <p:cNvPr id="20" name="直接箭头连接符 19"/>
            <p:cNvCxnSpPr>
              <a:stCxn id="39978" idx="3"/>
              <a:endCxn id="16" idx="1"/>
            </p:cNvCxnSpPr>
            <p:nvPr/>
          </p:nvCxnSpPr>
          <p:spPr bwMode="auto">
            <a:xfrm>
              <a:off x="3548797" y="2204591"/>
              <a:ext cx="1887299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995936" y="177281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冲突！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组合 36"/>
          <p:cNvGrpSpPr/>
          <p:nvPr/>
        </p:nvGrpSpPr>
        <p:grpSpPr>
          <a:xfrm>
            <a:off x="2123728" y="3933602"/>
            <a:ext cx="5472608" cy="1871662"/>
            <a:chOff x="2123728" y="3645570"/>
            <a:chExt cx="4761756" cy="1871662"/>
          </a:xfrm>
        </p:grpSpPr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2123728" y="3645570"/>
              <a:ext cx="1449388" cy="1100770"/>
              <a:chOff x="2136" y="606"/>
              <a:chExt cx="596" cy="624"/>
            </a:xfrm>
          </p:grpSpPr>
          <p:sp>
            <p:nvSpPr>
              <p:cNvPr id="23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lock-IS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24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 smtClean="0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5436096" y="3645570"/>
              <a:ext cx="1449388" cy="1871662"/>
              <a:chOff x="2136" y="606"/>
              <a:chExt cx="596" cy="1061"/>
            </a:xfrm>
          </p:grpSpPr>
          <p:sp>
            <p:nvSpPr>
              <p:cNvPr id="27" name="Text Box 44"/>
              <p:cNvSpPr txBox="1">
                <a:spLocks noChangeArrowheads="1"/>
              </p:cNvSpPr>
              <p:nvPr/>
            </p:nvSpPr>
            <p:spPr bwMode="auto">
              <a:xfrm>
                <a:off x="2136" y="606"/>
                <a:ext cx="59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lock-IS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tableA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28" name="Line 45"/>
              <p:cNvSpPr>
                <a:spLocks noChangeShapeType="1"/>
              </p:cNvSpPr>
              <p:nvPr/>
            </p:nvSpPr>
            <p:spPr bwMode="auto">
              <a:xfrm>
                <a:off x="2388" y="793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 Box 46"/>
              <p:cNvSpPr txBox="1">
                <a:spLocks noChangeArrowheads="1"/>
              </p:cNvSpPr>
              <p:nvPr/>
            </p:nvSpPr>
            <p:spPr bwMode="auto">
              <a:xfrm>
                <a:off x="2136" y="1043"/>
                <a:ext cx="586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lock-IS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pageB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  <p:sp>
            <p:nvSpPr>
              <p:cNvPr id="30" name="Line 47"/>
              <p:cNvSpPr>
                <a:spLocks noChangeShapeType="1"/>
              </p:cNvSpPr>
              <p:nvPr/>
            </p:nvSpPr>
            <p:spPr bwMode="auto">
              <a:xfrm>
                <a:off x="2394" y="1230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Text Box 48"/>
              <p:cNvSpPr txBox="1">
                <a:spLocks noChangeArrowheads="1"/>
              </p:cNvSpPr>
              <p:nvPr/>
            </p:nvSpPr>
            <p:spPr bwMode="auto">
              <a:xfrm>
                <a:off x="2136" y="1480"/>
                <a:ext cx="577" cy="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algn="ctr"/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itchFamily="18" charset="0"/>
                    <a:ea typeface="宋体" pitchFamily="2" charset="-122"/>
                  </a:rPr>
                  <a:t>lock-S</a:t>
                </a:r>
                <a:r>
                  <a:rPr lang="en-US" altLang="zh-CN" sz="1800" dirty="0" smtClean="0">
                    <a:latin typeface="Times New Roman" pitchFamily="18" charset="0"/>
                    <a:ea typeface="宋体" pitchFamily="2" charset="-122"/>
                  </a:rPr>
                  <a:t> (</a:t>
                </a:r>
                <a:r>
                  <a:rPr lang="en-US" altLang="zh-CN" sz="1800" dirty="0" err="1">
                    <a:latin typeface="Times New Roman" pitchFamily="18" charset="0"/>
                    <a:ea typeface="宋体" pitchFamily="2" charset="-122"/>
                  </a:rPr>
                  <a:t>rowC</a:t>
                </a:r>
                <a:r>
                  <a:rPr lang="en-US" altLang="zh-CN" sz="1800" dirty="0">
                    <a:latin typeface="Times New Roman" pitchFamily="18" charset="0"/>
                    <a:ea typeface="宋体" pitchFamily="2" charset="-122"/>
                  </a:rPr>
                  <a:t>)</a:t>
                </a:r>
                <a:endParaRPr lang="en-US" altLang="zh-CN" sz="1800" dirty="0"/>
              </a:p>
            </p:txBody>
          </p:sp>
        </p:grpSp>
        <p:cxnSp>
          <p:nvCxnSpPr>
            <p:cNvPr id="32" name="直接箭头连接符 31"/>
            <p:cNvCxnSpPr>
              <a:stCxn id="25" idx="3"/>
              <a:endCxn id="29" idx="1"/>
            </p:cNvCxnSpPr>
            <p:nvPr/>
          </p:nvCxnSpPr>
          <p:spPr bwMode="auto">
            <a:xfrm>
              <a:off x="3548797" y="4581401"/>
              <a:ext cx="1887299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3995936" y="4149626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河蟹！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共享与意向排他锁</a:t>
            </a:r>
            <a:r>
              <a:rPr lang="en-US" altLang="zh-CN" dirty="0" smtClean="0"/>
              <a:t>SIX</a:t>
            </a:r>
            <a:endParaRPr lang="zh-CN" altLang="en-US" dirty="0" smtClean="0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11188" y="948784"/>
            <a:ext cx="6332759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990033"/>
                </a:solidFill>
              </a:rPr>
              <a:t>set transaction isolation level repeatable read</a:t>
            </a:r>
          </a:p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990033"/>
                </a:solidFill>
              </a:rPr>
              <a:t>begin </a:t>
            </a:r>
            <a:r>
              <a:rPr lang="en-US" altLang="zh-CN" dirty="0" err="1" smtClean="0">
                <a:solidFill>
                  <a:srgbClr val="990033"/>
                </a:solidFill>
              </a:rPr>
              <a:t>tran</a:t>
            </a:r>
            <a:r>
              <a:rPr lang="en-US" altLang="zh-CN" dirty="0" smtClean="0">
                <a:solidFill>
                  <a:srgbClr val="990033"/>
                </a:solidFill>
              </a:rPr>
              <a:t>  ‘audit’</a:t>
            </a:r>
          </a:p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FF0000"/>
                </a:solidFill>
              </a:rPr>
              <a:t>select * from</a:t>
            </a:r>
            <a:r>
              <a:rPr lang="zh-CN" altLang="zh-CN" dirty="0" smtClean="0">
                <a:solidFill>
                  <a:srgbClr val="FF0000"/>
                </a:solidFill>
              </a:rPr>
              <a:t> </a:t>
            </a:r>
            <a:r>
              <a:rPr lang="zh-CN" altLang="zh-CN" dirty="0">
                <a:solidFill>
                  <a:srgbClr val="FF0000"/>
                </a:solidFill>
              </a:rPr>
              <a:t>bigtable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9900CC"/>
                </a:solidFill>
              </a:rPr>
              <a:t>update</a:t>
            </a:r>
            <a:r>
              <a:rPr lang="zh-CN" altLang="zh-CN" dirty="0" smtClean="0">
                <a:solidFill>
                  <a:srgbClr val="9900CC"/>
                </a:solidFill>
              </a:rPr>
              <a:t> </a:t>
            </a:r>
            <a:r>
              <a:rPr lang="zh-CN" altLang="zh-CN" dirty="0">
                <a:solidFill>
                  <a:srgbClr val="9900CC"/>
                </a:solidFill>
              </a:rPr>
              <a:t>bigtable</a:t>
            </a:r>
            <a:endParaRPr lang="en-US" altLang="zh-CN" dirty="0">
              <a:solidFill>
                <a:srgbClr val="9900CC"/>
              </a:solidFill>
            </a:endParaRPr>
          </a:p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9900CC"/>
                </a:solidFill>
              </a:rPr>
              <a:t>set</a:t>
            </a:r>
            <a:r>
              <a:rPr lang="zh-CN" altLang="zh-CN" dirty="0" smtClean="0">
                <a:solidFill>
                  <a:srgbClr val="9900CC"/>
                </a:solidFill>
              </a:rPr>
              <a:t> </a:t>
            </a:r>
            <a:r>
              <a:rPr lang="zh-CN" altLang="zh-CN" dirty="0">
                <a:solidFill>
                  <a:srgbClr val="9900CC"/>
                </a:solidFill>
              </a:rPr>
              <a:t>col = 0</a:t>
            </a:r>
            <a:endParaRPr lang="en-US" altLang="zh-CN" dirty="0">
              <a:solidFill>
                <a:srgbClr val="9900CC"/>
              </a:solidFill>
            </a:endParaRPr>
          </a:p>
          <a:p>
            <a:pPr>
              <a:lnSpc>
                <a:spcPct val="150000"/>
              </a:lnSpc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dirty="0" smtClean="0">
                <a:solidFill>
                  <a:srgbClr val="9900CC"/>
                </a:solidFill>
              </a:rPr>
              <a:t>where</a:t>
            </a:r>
            <a:r>
              <a:rPr lang="zh-CN" altLang="zh-CN" dirty="0" smtClean="0">
                <a:solidFill>
                  <a:srgbClr val="9900CC"/>
                </a:solidFill>
              </a:rPr>
              <a:t> </a:t>
            </a:r>
            <a:r>
              <a:rPr lang="zh-CN" altLang="zh-CN" dirty="0">
                <a:solidFill>
                  <a:srgbClr val="9900CC"/>
                </a:solidFill>
              </a:rPr>
              <a:t>keycolumn = 100</a:t>
            </a:r>
          </a:p>
        </p:txBody>
      </p:sp>
      <p:sp>
        <p:nvSpPr>
          <p:cNvPr id="6" name="矩形 5"/>
          <p:cNvSpPr/>
          <p:nvPr/>
        </p:nvSpPr>
        <p:spPr>
          <a:xfrm>
            <a:off x="2625732" y="4428401"/>
            <a:ext cx="39356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在表上持有何种锁？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5085184"/>
            <a:ext cx="796404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SIX = S + </a:t>
            </a:r>
            <a:r>
              <a:rPr lang="en-US" altLang="zh-CN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IX</a:t>
            </a:r>
          </a:p>
          <a:p>
            <a:pPr algn="ctr"/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在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表上对表加</a:t>
            </a:r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SIX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锁，则表示该事务要</a:t>
            </a:r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读</a:t>
            </a:r>
            <a:endParaRPr lang="en-US" altLang="zh-CN" sz="32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整个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</a:t>
            </a:r>
            <a:r>
              <a:rPr lang="en-US" altLang="zh-CN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(S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</a:t>
            </a:r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，同时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会更新个别元组</a:t>
            </a:r>
            <a:r>
              <a:rPr lang="en-US" altLang="zh-CN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(IX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锁</a:t>
            </a:r>
            <a:r>
              <a:rPr lang="en-US" altLang="zh-CN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altLang="zh-CN" sz="32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147" y="1988840"/>
            <a:ext cx="3247609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意向锁</a:t>
            </a:r>
          </a:p>
        </p:txBody>
      </p:sp>
      <p:graphicFrame>
        <p:nvGraphicFramePr>
          <p:cNvPr id="95605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52144"/>
              </p:ext>
            </p:extLst>
          </p:nvPr>
        </p:nvGraphicFramePr>
        <p:xfrm>
          <a:off x="1042988" y="1268760"/>
          <a:ext cx="6913562" cy="5073654"/>
        </p:xfrm>
        <a:graphic>
          <a:graphicData uri="http://schemas.openxmlformats.org/drawingml/2006/table">
            <a:tbl>
              <a:tblPr/>
              <a:tblGrid>
                <a:gridCol w="205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92163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相容矩阵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comp(A,B)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请求锁模式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现有锁模式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9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SIX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889" name="Group 321"/>
          <p:cNvGraphicFramePr>
            <a:graphicFrameLocks noGrp="1"/>
          </p:cNvGraphicFramePr>
          <p:nvPr/>
        </p:nvGraphicFramePr>
        <p:xfrm>
          <a:off x="328613" y="188913"/>
          <a:ext cx="8564562" cy="6480177"/>
        </p:xfrm>
        <a:graphic>
          <a:graphicData uri="http://schemas.openxmlformats.org/drawingml/2006/table">
            <a:tbl>
              <a:tblPr/>
              <a:tblGrid>
                <a:gridCol w="80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65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SQL Server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中的锁模式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缩写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锁模式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内部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代码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描述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共享锁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允许其他进程读但不允许修改封锁的资源。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排他锁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阻止其他进程修改或读取被封锁的资源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更新锁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阻止其他进程申请更新锁或排他锁。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意向共享锁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表示资源的一部分被施加了共享锁。它只能用于表级或页级。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意向更新锁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表示资源的一部分被施加了更新锁。它只能用于表级或页级。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意向排他锁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表示资源的一部分被施加了排他锁。它只能用于表级或页级。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SIX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共享与意向排他锁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表示资源被施加了共享锁，并且资源的一部分（页或者行）被施加了排他锁。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Sch-S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模式稳定锁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表示引用该表的查询正在被编译。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8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Sch-M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模式修改锁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表示该表的结构正在被改变。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批量更新锁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当往表中批量复制数据，并且指定了</a:t>
                      </a: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TABLOCK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选项时使用批量更新锁。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生活中的并发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73495872"/>
              </p:ext>
            </p:extLst>
          </p:nvPr>
        </p:nvGraphicFramePr>
        <p:xfrm>
          <a:off x="1524000" y="112474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 5"/>
          <p:cNvSpPr/>
          <p:nvPr/>
        </p:nvSpPr>
        <p:spPr>
          <a:xfrm>
            <a:off x="2325231" y="5598948"/>
            <a:ext cx="449353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解决之道：调度</a:t>
            </a:r>
            <a:endParaRPr lang="zh-CN" alt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755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24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25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SQL Server</a:t>
            </a:r>
            <a:r>
              <a:rPr lang="zh-CN" altLang="en-US" dirty="0" smtClean="0"/>
              <a:t>中的模式锁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模式修改锁（</a:t>
            </a:r>
            <a:r>
              <a:rPr lang="en-US" altLang="zh-CN" dirty="0" err="1" smtClean="0"/>
              <a:t>Sch</a:t>
            </a:r>
            <a:r>
              <a:rPr lang="en-US" altLang="zh-CN" dirty="0" smtClean="0"/>
              <a:t>-M</a:t>
            </a:r>
            <a:r>
              <a:rPr lang="zh-CN" altLang="en-US" dirty="0" smtClean="0"/>
              <a:t>锁）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执行表的</a:t>
            </a:r>
            <a:r>
              <a:rPr lang="en-US" altLang="zh-CN" dirty="0" smtClean="0"/>
              <a:t>DDL</a:t>
            </a:r>
            <a:r>
              <a:rPr lang="zh-CN" altLang="en-US" dirty="0" smtClean="0"/>
              <a:t>操作时使用模式修改锁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模式稳定锁（</a:t>
            </a:r>
            <a:r>
              <a:rPr lang="en-US" altLang="zh-CN" dirty="0" err="1" smtClean="0"/>
              <a:t>Sch</a:t>
            </a:r>
            <a:r>
              <a:rPr lang="en-US" altLang="zh-CN" dirty="0" smtClean="0"/>
              <a:t>-S</a:t>
            </a:r>
            <a:r>
              <a:rPr lang="zh-CN" altLang="en-US" dirty="0" smtClean="0"/>
              <a:t>锁）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当编译查询时，使用模式稳定锁。模式稳定锁不阻塞任何事务锁，包括排它</a:t>
            </a:r>
            <a:r>
              <a:rPr lang="en-US" altLang="zh-CN" dirty="0" smtClean="0"/>
              <a:t>(X)</a:t>
            </a:r>
            <a:r>
              <a:rPr lang="zh-CN" altLang="en-US" dirty="0" smtClean="0"/>
              <a:t>锁。因此在编译查询时，其它事务都能继续运行，但不能在表上执行</a:t>
            </a:r>
            <a:r>
              <a:rPr lang="en-US" altLang="zh-CN" dirty="0" smtClean="0"/>
              <a:t>DDL</a:t>
            </a:r>
            <a:r>
              <a:rPr lang="zh-CN" altLang="en-US" dirty="0" smtClean="0"/>
              <a:t>操作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除了</a:t>
            </a:r>
            <a:r>
              <a:rPr lang="en-US" altLang="zh-CN" dirty="0" err="1" smtClean="0"/>
              <a:t>Sch</a:t>
            </a:r>
            <a:r>
              <a:rPr lang="en-US" altLang="zh-CN" dirty="0" smtClean="0"/>
              <a:t>-M</a:t>
            </a:r>
            <a:r>
              <a:rPr lang="zh-CN" altLang="en-US" dirty="0" smtClean="0"/>
              <a:t>锁模式之外，</a:t>
            </a:r>
            <a:r>
              <a:rPr lang="en-US" altLang="zh-CN" dirty="0" err="1" smtClean="0"/>
              <a:t>Sch</a:t>
            </a:r>
            <a:r>
              <a:rPr lang="en-US" altLang="zh-CN" dirty="0" smtClean="0"/>
              <a:t>-S</a:t>
            </a:r>
            <a:r>
              <a:rPr lang="zh-CN" altLang="en-US" dirty="0" smtClean="0"/>
              <a:t>锁与所有其它锁模式相容，而</a:t>
            </a:r>
            <a:r>
              <a:rPr lang="en-US" altLang="zh-CN" dirty="0" err="1" smtClean="0"/>
              <a:t>Sch</a:t>
            </a:r>
            <a:r>
              <a:rPr lang="en-US" altLang="zh-CN" dirty="0" smtClean="0"/>
              <a:t>-M </a:t>
            </a:r>
            <a:r>
              <a:rPr lang="zh-CN" altLang="en-US" dirty="0" smtClean="0"/>
              <a:t>锁与所有锁模式都不相容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SQL Server</a:t>
            </a:r>
            <a:r>
              <a:rPr lang="zh-CN" altLang="en-US" dirty="0" smtClean="0"/>
              <a:t>中</a:t>
            </a:r>
            <a:r>
              <a:rPr lang="zh-CN" altLang="en-US" dirty="0"/>
              <a:t>的大容量更新锁</a:t>
            </a:r>
            <a:endParaRPr lang="zh-CN" altLang="en-US" dirty="0" smtClean="0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altLang="zh-CN" dirty="0" smtClean="0"/>
              <a:t>BU</a:t>
            </a:r>
            <a:r>
              <a:rPr lang="zh-CN" altLang="en-US" dirty="0" smtClean="0"/>
              <a:t>锁，</a:t>
            </a:r>
            <a:r>
              <a:rPr lang="en-US" altLang="zh-CN" dirty="0" smtClean="0"/>
              <a:t>Bulk update lock</a:t>
            </a:r>
            <a:endParaRPr lang="zh-CN" altLang="en-US" dirty="0" smtClean="0"/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dirty="0" smtClean="0"/>
              <a:t>当使用</a:t>
            </a:r>
            <a:r>
              <a:rPr lang="en-US" altLang="zh-CN" dirty="0" smtClean="0"/>
              <a:t>bulk insert</a:t>
            </a:r>
            <a:r>
              <a:rPr lang="zh-CN" altLang="en-US" dirty="0" smtClean="0"/>
              <a:t>命令或</a:t>
            </a:r>
            <a:r>
              <a:rPr lang="en-US" altLang="zh-CN" dirty="0" err="1" smtClean="0"/>
              <a:t>bcp</a:t>
            </a:r>
            <a:r>
              <a:rPr lang="zh-CN" altLang="en-US" dirty="0" smtClean="0"/>
              <a:t>工具将数据大容量复制到表，且指定了</a:t>
            </a:r>
            <a:r>
              <a:rPr lang="en-US" altLang="zh-CN" dirty="0" smtClean="0"/>
              <a:t>TABLOCK</a:t>
            </a:r>
            <a:r>
              <a:rPr lang="zh-CN" altLang="en-US" dirty="0" smtClean="0"/>
              <a:t>提示或者使用</a:t>
            </a:r>
            <a:r>
              <a:rPr lang="en-US" altLang="zh-CN" dirty="0" err="1" smtClean="0"/>
              <a:t>sp_tableoption</a:t>
            </a:r>
            <a:r>
              <a:rPr lang="zh-CN" altLang="en-US" dirty="0" smtClean="0"/>
              <a:t>设置了</a:t>
            </a:r>
            <a:r>
              <a:rPr lang="en-US" altLang="zh-CN" dirty="0" smtClean="0"/>
              <a:t>table lock on bulk</a:t>
            </a:r>
            <a:r>
              <a:rPr lang="zh-CN" altLang="en-US" dirty="0" smtClean="0"/>
              <a:t>表选项时，将使用大容量更新锁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dirty="0" smtClean="0"/>
              <a:t>大容量更新锁允许多个进程将数据并行地大容量复制到同一表，同时防止其它不进行大容量复制数据的进程访问该表。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码范围锁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dirty="0" smtClean="0"/>
              <a:t>select  * from R where A &gt;=10 and A &lt;=20</a:t>
            </a:r>
          </a:p>
          <a:p>
            <a:pPr>
              <a:spcBef>
                <a:spcPts val="1800"/>
              </a:spcBef>
            </a:pPr>
            <a:r>
              <a:rPr lang="zh-CN" altLang="en-US" dirty="0" smtClean="0"/>
              <a:t>如何防止幻像？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en-US" dirty="0" smtClean="0"/>
              <a:t>如何防止其他事务往区间</a:t>
            </a:r>
            <a:r>
              <a:rPr lang="en-US" altLang="zh-CN" dirty="0" smtClean="0"/>
              <a:t>[10, 20]</a:t>
            </a:r>
            <a:r>
              <a:rPr lang="zh-CN" altLang="en-US" dirty="0" smtClean="0"/>
              <a:t>插入数据？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en-US" dirty="0" smtClean="0"/>
              <a:t>如何找到这样一个区间？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en-US" dirty="0" smtClean="0"/>
              <a:t>表本身是无序的集合，只能用整个表覆盖这个区间，也即需要申请表级锁，并发度极低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思考：数据库中什么对象是有序的？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码范围锁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08720"/>
            <a:ext cx="8726488" cy="324036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码范围锁定原理解决了</a:t>
            </a:r>
            <a:r>
              <a:rPr lang="zh-CN" altLang="en-US" dirty="0" smtClean="0">
                <a:solidFill>
                  <a:srgbClr val="FF0000"/>
                </a:solidFill>
              </a:rPr>
              <a:t>幻像读</a:t>
            </a:r>
            <a:r>
              <a:rPr lang="zh-CN" altLang="en-US" dirty="0" smtClean="0"/>
              <a:t>并发问题</a:t>
            </a:r>
          </a:p>
          <a:p>
            <a:pPr eaLnBrk="1" hangingPunct="1">
              <a:defRPr/>
            </a:pPr>
            <a:r>
              <a:rPr lang="zh-CN" altLang="en-US" dirty="0" smtClean="0"/>
              <a:t>码范围锁通过</a:t>
            </a:r>
            <a:r>
              <a:rPr lang="zh-CN" altLang="en-US" dirty="0" smtClean="0">
                <a:solidFill>
                  <a:srgbClr val="FF0000"/>
                </a:solidFill>
              </a:rPr>
              <a:t>覆盖索引行和索引行之间的范围</a:t>
            </a:r>
            <a:r>
              <a:rPr lang="zh-CN" altLang="en-US" dirty="0" smtClean="0"/>
              <a:t>来工作，因为第二个事务在该范围内进行任何行插入、更新或删除操作时均需要修改索引，而码范围锁覆盖了索引项，所以在第一个事务完成之前会阻塞第二个事务的进行</a:t>
            </a:r>
          </a:p>
        </p:txBody>
      </p:sp>
      <p:sp>
        <p:nvSpPr>
          <p:cNvPr id="4" name="矩形 3"/>
          <p:cNvSpPr/>
          <p:nvPr/>
        </p:nvSpPr>
        <p:spPr>
          <a:xfrm>
            <a:off x="2339752" y="4725144"/>
            <a:ext cx="4706737" cy="120032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召唤神龙：</a:t>
            </a:r>
            <a:endParaRPr lang="en-US" altLang="zh-CN" sz="3600" b="1" spc="50" dirty="0" smtClean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索引 </a:t>
            </a:r>
            <a:r>
              <a:rPr lang="en-US" altLang="zh-CN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+ </a:t>
            </a:r>
            <a:r>
              <a:rPr lang="en-US" altLang="zh-CN" sz="3600" b="1" spc="50" dirty="0" err="1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serializable</a:t>
            </a:r>
            <a:endParaRPr lang="zh-CN" altLang="en-US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码范围锁模式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08720"/>
            <a:ext cx="8726488" cy="259228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 smtClean="0"/>
              <a:t>码范围锁包括</a:t>
            </a:r>
            <a:r>
              <a:rPr lang="zh-CN" altLang="en-US" dirty="0" smtClean="0">
                <a:solidFill>
                  <a:schemeClr val="hlink"/>
                </a:solidFill>
              </a:rPr>
              <a:t>范围组件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chemeClr val="hlink"/>
                </a:solidFill>
              </a:rPr>
              <a:t>行组件</a:t>
            </a:r>
            <a:r>
              <a:rPr lang="zh-CN" altLang="en-US" dirty="0" smtClean="0"/>
              <a:t>，前者表示保护两个连续索引项之间的范围的锁模式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RangeT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，后者表示保护索引项的锁模式</a:t>
            </a:r>
            <a:r>
              <a:rPr lang="en-US" altLang="zh-CN" dirty="0" smtClean="0"/>
              <a:t>(K) </a:t>
            </a:r>
            <a:r>
              <a:rPr lang="zh-CN" altLang="en-US" dirty="0" smtClean="0"/>
              <a:t>，这两部分用下划线 </a:t>
            </a:r>
            <a:r>
              <a:rPr lang="en-US" altLang="zh-CN" dirty="0" smtClean="0"/>
              <a:t>(_) </a:t>
            </a:r>
            <a:r>
              <a:rPr lang="zh-CN" altLang="en-US" dirty="0" smtClean="0"/>
              <a:t>连接，如 </a:t>
            </a:r>
            <a:r>
              <a:rPr lang="en-US" altLang="zh-CN" dirty="0" err="1" smtClean="0"/>
              <a:t>RangeT_K</a:t>
            </a:r>
            <a:r>
              <a:rPr lang="en-US" altLang="zh-CN" dirty="0" smtClean="0"/>
              <a:t> </a:t>
            </a:r>
          </a:p>
        </p:txBody>
      </p:sp>
      <p:graphicFrame>
        <p:nvGraphicFramePr>
          <p:cNvPr id="15159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17933"/>
              </p:ext>
            </p:extLst>
          </p:nvPr>
        </p:nvGraphicFramePr>
        <p:xfrm>
          <a:off x="250825" y="3789040"/>
          <a:ext cx="8555038" cy="2436814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范围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行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模式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描述 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  <a:cs typeface="Times New Roman" pitchFamily="18" charset="0"/>
                      </a:endParaRP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S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RangeS_S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共享范围，共享资源锁；可串行范围扫描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U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RangeS_U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共享范围，更新资源锁；可串行更新扫描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RangeI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NULL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RangeI_N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插入范围，空资源锁；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用于在索引中插入新码之前测试范围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RangeX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X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RangeX_X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排它范围，排它资源锁；用于更新范围中的码</a:t>
                      </a:r>
                    </a:p>
                  </a:txBody>
                  <a:tcPr marL="36000" marR="36000" marT="36000" marB="360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码范围</a:t>
            </a:r>
            <a:r>
              <a:rPr lang="zh-CN" altLang="en-US" dirty="0"/>
              <a:t>锁模式兼容性矩阵 </a:t>
            </a:r>
            <a:endParaRPr lang="zh-CN" altLang="en-US" dirty="0" smtClean="0"/>
          </a:p>
        </p:txBody>
      </p:sp>
      <p:graphicFrame>
        <p:nvGraphicFramePr>
          <p:cNvPr id="1525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56839"/>
              </p:ext>
            </p:extLst>
          </p:nvPr>
        </p:nvGraphicFramePr>
        <p:xfrm>
          <a:off x="395288" y="1268760"/>
          <a:ext cx="8424862" cy="4896844"/>
        </p:xfrm>
        <a:graphic>
          <a:graphicData uri="http://schemas.openxmlformats.org/drawingml/2006/table">
            <a:tbl>
              <a:tblPr/>
              <a:tblGrid>
                <a:gridCol w="144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09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065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48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 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现有的授权模式</a:t>
                      </a:r>
                      <a:endParaRPr kumimoji="1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请求模式</a:t>
                      </a: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S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U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RangeS_S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RangeS_U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RangeI_N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RangeX_X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共享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(S)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1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更新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(U)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排它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(X)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1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RangeS_S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RangeS_U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1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RangeI_N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是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8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RangeX_X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新魏" pitchFamily="2" charset="-122"/>
                          <a:ea typeface="华文新魏" pitchFamily="2" charset="-122"/>
                        </a:rPr>
                        <a:t>否</a:t>
                      </a:r>
                    </a:p>
                  </a:txBody>
                  <a:tcPr marL="90000" marR="90000" marT="46800" marB="4680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5"/>
          <p:cNvGrpSpPr>
            <a:grpSpLocks noChangeAspect="1"/>
          </p:cNvGrpSpPr>
          <p:nvPr/>
        </p:nvGrpSpPr>
        <p:grpSpPr bwMode="auto">
          <a:xfrm>
            <a:off x="468313" y="341313"/>
            <a:ext cx="8207375" cy="6292850"/>
            <a:chOff x="2355" y="8583"/>
            <a:chExt cx="7983" cy="7765"/>
          </a:xfrm>
        </p:grpSpPr>
        <p:sp>
          <p:nvSpPr>
            <p:cNvPr id="51203" name="AutoShape 6"/>
            <p:cNvSpPr>
              <a:spLocks noChangeAspect="1" noChangeArrowheads="1"/>
            </p:cNvSpPr>
            <p:nvPr/>
          </p:nvSpPr>
          <p:spPr bwMode="auto">
            <a:xfrm>
              <a:off x="2355" y="8583"/>
              <a:ext cx="7983" cy="7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04" name="Rectangle 7"/>
            <p:cNvSpPr>
              <a:spLocks noChangeArrowheads="1"/>
            </p:cNvSpPr>
            <p:nvPr/>
          </p:nvSpPr>
          <p:spPr bwMode="auto">
            <a:xfrm>
              <a:off x="3092" y="15967"/>
              <a:ext cx="56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05" name="Rectangle 8"/>
            <p:cNvSpPr>
              <a:spLocks noChangeArrowheads="1"/>
            </p:cNvSpPr>
            <p:nvPr/>
          </p:nvSpPr>
          <p:spPr bwMode="auto">
            <a:xfrm>
              <a:off x="2355" y="15967"/>
              <a:ext cx="73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06" name="Rectangle 9"/>
            <p:cNvSpPr>
              <a:spLocks noChangeArrowheads="1"/>
            </p:cNvSpPr>
            <p:nvPr/>
          </p:nvSpPr>
          <p:spPr bwMode="auto">
            <a:xfrm>
              <a:off x="3092" y="15593"/>
              <a:ext cx="56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07" name="Rectangle 10"/>
            <p:cNvSpPr>
              <a:spLocks noChangeArrowheads="1"/>
            </p:cNvSpPr>
            <p:nvPr/>
          </p:nvSpPr>
          <p:spPr bwMode="auto">
            <a:xfrm>
              <a:off x="2355" y="15593"/>
              <a:ext cx="73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Byron</a:t>
              </a:r>
              <a:endParaRPr lang="en-US" altLang="zh-CN" sz="1600"/>
            </a:p>
          </p:txBody>
        </p:sp>
        <p:sp>
          <p:nvSpPr>
            <p:cNvPr id="51208" name="Rectangle 11"/>
            <p:cNvSpPr>
              <a:spLocks noChangeArrowheads="1"/>
            </p:cNvSpPr>
            <p:nvPr/>
          </p:nvSpPr>
          <p:spPr bwMode="auto">
            <a:xfrm>
              <a:off x="3092" y="15218"/>
              <a:ext cx="56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09" name="Rectangle 12"/>
            <p:cNvSpPr>
              <a:spLocks noChangeArrowheads="1"/>
            </p:cNvSpPr>
            <p:nvPr/>
          </p:nvSpPr>
          <p:spPr bwMode="auto">
            <a:xfrm>
              <a:off x="2355" y="15218"/>
              <a:ext cx="73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Bing</a:t>
              </a:r>
              <a:endParaRPr lang="en-US" altLang="zh-CN" sz="1600"/>
            </a:p>
          </p:txBody>
        </p:sp>
        <p:sp>
          <p:nvSpPr>
            <p:cNvPr id="51210" name="Rectangle 13"/>
            <p:cNvSpPr>
              <a:spLocks noChangeArrowheads="1"/>
            </p:cNvSpPr>
            <p:nvPr/>
          </p:nvSpPr>
          <p:spPr bwMode="auto">
            <a:xfrm>
              <a:off x="3092" y="14844"/>
              <a:ext cx="56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11" name="Rectangle 14"/>
            <p:cNvSpPr>
              <a:spLocks noChangeArrowheads="1"/>
            </p:cNvSpPr>
            <p:nvPr/>
          </p:nvSpPr>
          <p:spPr bwMode="auto">
            <a:xfrm>
              <a:off x="2355" y="14844"/>
              <a:ext cx="73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Ben</a:t>
              </a:r>
              <a:endParaRPr lang="en-US" altLang="zh-CN" sz="1600"/>
            </a:p>
          </p:txBody>
        </p:sp>
        <p:sp>
          <p:nvSpPr>
            <p:cNvPr id="51212" name="Rectangle 15"/>
            <p:cNvSpPr>
              <a:spLocks noChangeArrowheads="1"/>
            </p:cNvSpPr>
            <p:nvPr/>
          </p:nvSpPr>
          <p:spPr bwMode="auto">
            <a:xfrm>
              <a:off x="3092" y="14469"/>
              <a:ext cx="56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13" name="Rectangle 16"/>
            <p:cNvSpPr>
              <a:spLocks noChangeArrowheads="1"/>
            </p:cNvSpPr>
            <p:nvPr/>
          </p:nvSpPr>
          <p:spPr bwMode="auto">
            <a:xfrm>
              <a:off x="2355" y="14469"/>
              <a:ext cx="73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Bart</a:t>
              </a:r>
              <a:endParaRPr lang="en-US" altLang="zh-CN" sz="1600"/>
            </a:p>
          </p:txBody>
        </p:sp>
        <p:sp>
          <p:nvSpPr>
            <p:cNvPr id="51214" name="Rectangle 17"/>
            <p:cNvSpPr>
              <a:spLocks noChangeArrowheads="1"/>
            </p:cNvSpPr>
            <p:nvPr/>
          </p:nvSpPr>
          <p:spPr bwMode="auto">
            <a:xfrm>
              <a:off x="3092" y="14095"/>
              <a:ext cx="56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15" name="Rectangle 18"/>
            <p:cNvSpPr>
              <a:spLocks noChangeArrowheads="1"/>
            </p:cNvSpPr>
            <p:nvPr/>
          </p:nvSpPr>
          <p:spPr bwMode="auto">
            <a:xfrm>
              <a:off x="2355" y="14095"/>
              <a:ext cx="73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Adrian</a:t>
              </a:r>
              <a:endParaRPr lang="en-US" altLang="zh-CN" sz="1600"/>
            </a:p>
          </p:txBody>
        </p:sp>
        <p:sp>
          <p:nvSpPr>
            <p:cNvPr id="51216" name="Rectangle 19"/>
            <p:cNvSpPr>
              <a:spLocks noChangeArrowheads="1"/>
            </p:cNvSpPr>
            <p:nvPr/>
          </p:nvSpPr>
          <p:spPr bwMode="auto">
            <a:xfrm>
              <a:off x="3092" y="13720"/>
              <a:ext cx="56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17" name="Rectangle 20"/>
            <p:cNvSpPr>
              <a:spLocks noChangeArrowheads="1"/>
            </p:cNvSpPr>
            <p:nvPr/>
          </p:nvSpPr>
          <p:spPr bwMode="auto">
            <a:xfrm>
              <a:off x="2355" y="13720"/>
              <a:ext cx="73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Adam</a:t>
              </a:r>
              <a:endParaRPr lang="en-US" altLang="zh-CN" sz="1600"/>
            </a:p>
          </p:txBody>
        </p:sp>
        <p:sp>
          <p:nvSpPr>
            <p:cNvPr id="51218" name="Line 21"/>
            <p:cNvSpPr>
              <a:spLocks noChangeShapeType="1"/>
            </p:cNvSpPr>
            <p:nvPr/>
          </p:nvSpPr>
          <p:spPr bwMode="auto">
            <a:xfrm>
              <a:off x="2355" y="13720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9" name="Line 22"/>
            <p:cNvSpPr>
              <a:spLocks noChangeShapeType="1"/>
            </p:cNvSpPr>
            <p:nvPr/>
          </p:nvSpPr>
          <p:spPr bwMode="auto">
            <a:xfrm>
              <a:off x="2355" y="16342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0" name="Line 23"/>
            <p:cNvSpPr>
              <a:spLocks noChangeShapeType="1"/>
            </p:cNvSpPr>
            <p:nvPr/>
          </p:nvSpPr>
          <p:spPr bwMode="auto">
            <a:xfrm>
              <a:off x="2355" y="13720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1" name="Line 24"/>
            <p:cNvSpPr>
              <a:spLocks noChangeShapeType="1"/>
            </p:cNvSpPr>
            <p:nvPr/>
          </p:nvSpPr>
          <p:spPr bwMode="auto">
            <a:xfrm>
              <a:off x="3653" y="13720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2" name="Line 25"/>
            <p:cNvSpPr>
              <a:spLocks noChangeShapeType="1"/>
            </p:cNvSpPr>
            <p:nvPr/>
          </p:nvSpPr>
          <p:spPr bwMode="auto">
            <a:xfrm>
              <a:off x="2355" y="14095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3" name="Line 26"/>
            <p:cNvSpPr>
              <a:spLocks noChangeShapeType="1"/>
            </p:cNvSpPr>
            <p:nvPr/>
          </p:nvSpPr>
          <p:spPr bwMode="auto">
            <a:xfrm>
              <a:off x="3092" y="13720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4" name="Line 27"/>
            <p:cNvSpPr>
              <a:spLocks noChangeShapeType="1"/>
            </p:cNvSpPr>
            <p:nvPr/>
          </p:nvSpPr>
          <p:spPr bwMode="auto">
            <a:xfrm>
              <a:off x="2355" y="14469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5" name="Line 28"/>
            <p:cNvSpPr>
              <a:spLocks noChangeShapeType="1"/>
            </p:cNvSpPr>
            <p:nvPr/>
          </p:nvSpPr>
          <p:spPr bwMode="auto">
            <a:xfrm>
              <a:off x="2355" y="14844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6" name="Line 29"/>
            <p:cNvSpPr>
              <a:spLocks noChangeShapeType="1"/>
            </p:cNvSpPr>
            <p:nvPr/>
          </p:nvSpPr>
          <p:spPr bwMode="auto">
            <a:xfrm>
              <a:off x="2355" y="15218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Line 30"/>
            <p:cNvSpPr>
              <a:spLocks noChangeShapeType="1"/>
            </p:cNvSpPr>
            <p:nvPr/>
          </p:nvSpPr>
          <p:spPr bwMode="auto">
            <a:xfrm>
              <a:off x="2355" y="15593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8" name="Line 31"/>
            <p:cNvSpPr>
              <a:spLocks noChangeShapeType="1"/>
            </p:cNvSpPr>
            <p:nvPr/>
          </p:nvSpPr>
          <p:spPr bwMode="auto">
            <a:xfrm>
              <a:off x="2355" y="15967"/>
              <a:ext cx="12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9" name="Rectangle 32"/>
            <p:cNvSpPr>
              <a:spLocks noChangeArrowheads="1"/>
            </p:cNvSpPr>
            <p:nvPr/>
          </p:nvSpPr>
          <p:spPr bwMode="auto">
            <a:xfrm>
              <a:off x="5120" y="15960"/>
              <a:ext cx="70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0" name="Rectangle 33"/>
            <p:cNvSpPr>
              <a:spLocks noChangeArrowheads="1"/>
            </p:cNvSpPr>
            <p:nvPr/>
          </p:nvSpPr>
          <p:spPr bwMode="auto">
            <a:xfrm>
              <a:off x="4229" y="15960"/>
              <a:ext cx="89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1" name="Rectangle 34"/>
            <p:cNvSpPr>
              <a:spLocks noChangeArrowheads="1"/>
            </p:cNvSpPr>
            <p:nvPr/>
          </p:nvSpPr>
          <p:spPr bwMode="auto">
            <a:xfrm>
              <a:off x="5120" y="15586"/>
              <a:ext cx="70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2" name="Rectangle 35"/>
            <p:cNvSpPr>
              <a:spLocks noChangeArrowheads="1"/>
            </p:cNvSpPr>
            <p:nvPr/>
          </p:nvSpPr>
          <p:spPr bwMode="auto">
            <a:xfrm>
              <a:off x="4229" y="15586"/>
              <a:ext cx="89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zh-CN" altLang="zh-CN" sz="1600" dirty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Duluth</a:t>
              </a:r>
              <a:endParaRPr lang="en-US" altLang="zh-CN" sz="1600" dirty="0"/>
            </a:p>
          </p:txBody>
        </p:sp>
        <p:sp>
          <p:nvSpPr>
            <p:cNvPr id="51233" name="Rectangle 36"/>
            <p:cNvSpPr>
              <a:spLocks noChangeArrowheads="1"/>
            </p:cNvSpPr>
            <p:nvPr/>
          </p:nvSpPr>
          <p:spPr bwMode="auto">
            <a:xfrm>
              <a:off x="5120" y="15211"/>
              <a:ext cx="70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4" name="Rectangle 37"/>
            <p:cNvSpPr>
              <a:spLocks noChangeArrowheads="1"/>
            </p:cNvSpPr>
            <p:nvPr/>
          </p:nvSpPr>
          <p:spPr bwMode="auto">
            <a:xfrm>
              <a:off x="4229" y="15211"/>
              <a:ext cx="89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zh-CN" altLang="zh-CN" sz="1600" dirty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Donovan</a:t>
              </a:r>
              <a:endParaRPr lang="en-US" altLang="zh-CN" sz="1600" dirty="0"/>
            </a:p>
          </p:txBody>
        </p:sp>
        <p:sp>
          <p:nvSpPr>
            <p:cNvPr id="51235" name="Rectangle 38"/>
            <p:cNvSpPr>
              <a:spLocks noChangeArrowheads="1"/>
            </p:cNvSpPr>
            <p:nvPr/>
          </p:nvSpPr>
          <p:spPr bwMode="auto">
            <a:xfrm>
              <a:off x="5120" y="14837"/>
              <a:ext cx="70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6" name="Rectangle 39"/>
            <p:cNvSpPr>
              <a:spLocks noChangeArrowheads="1"/>
            </p:cNvSpPr>
            <p:nvPr/>
          </p:nvSpPr>
          <p:spPr bwMode="auto">
            <a:xfrm>
              <a:off x="4229" y="14837"/>
              <a:ext cx="89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zh-CN" altLang="zh-CN" sz="1600" dirty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Dallas</a:t>
              </a:r>
              <a:endParaRPr lang="en-US" altLang="zh-CN" sz="1600" dirty="0"/>
            </a:p>
          </p:txBody>
        </p:sp>
        <p:sp>
          <p:nvSpPr>
            <p:cNvPr id="51237" name="Rectangle 40"/>
            <p:cNvSpPr>
              <a:spLocks noChangeArrowheads="1"/>
            </p:cNvSpPr>
            <p:nvPr/>
          </p:nvSpPr>
          <p:spPr bwMode="auto">
            <a:xfrm>
              <a:off x="5120" y="14462"/>
              <a:ext cx="70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38" name="Rectangle 41"/>
            <p:cNvSpPr>
              <a:spLocks noChangeArrowheads="1"/>
            </p:cNvSpPr>
            <p:nvPr/>
          </p:nvSpPr>
          <p:spPr bwMode="auto">
            <a:xfrm>
              <a:off x="4229" y="14462"/>
              <a:ext cx="89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Dale</a:t>
              </a:r>
              <a:endParaRPr lang="en-US" altLang="zh-CN" sz="1600"/>
            </a:p>
          </p:txBody>
        </p:sp>
        <p:sp>
          <p:nvSpPr>
            <p:cNvPr id="51239" name="Rectangle 42"/>
            <p:cNvSpPr>
              <a:spLocks noChangeArrowheads="1"/>
            </p:cNvSpPr>
            <p:nvPr/>
          </p:nvSpPr>
          <p:spPr bwMode="auto">
            <a:xfrm>
              <a:off x="5120" y="14088"/>
              <a:ext cx="707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40" name="Rectangle 43"/>
            <p:cNvSpPr>
              <a:spLocks noChangeArrowheads="1"/>
            </p:cNvSpPr>
            <p:nvPr/>
          </p:nvSpPr>
          <p:spPr bwMode="auto">
            <a:xfrm>
              <a:off x="4229" y="14088"/>
              <a:ext cx="891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Carlos</a:t>
              </a:r>
              <a:endParaRPr lang="en-US" altLang="zh-CN" sz="1600"/>
            </a:p>
          </p:txBody>
        </p:sp>
        <p:sp>
          <p:nvSpPr>
            <p:cNvPr id="51241" name="Rectangle 44"/>
            <p:cNvSpPr>
              <a:spLocks noChangeArrowheads="1"/>
            </p:cNvSpPr>
            <p:nvPr/>
          </p:nvSpPr>
          <p:spPr bwMode="auto">
            <a:xfrm>
              <a:off x="5120" y="13713"/>
              <a:ext cx="70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42" name="Rectangle 45"/>
            <p:cNvSpPr>
              <a:spLocks noChangeArrowheads="1"/>
            </p:cNvSpPr>
            <p:nvPr/>
          </p:nvSpPr>
          <p:spPr bwMode="auto">
            <a:xfrm>
              <a:off x="4229" y="13713"/>
              <a:ext cx="891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Carl</a:t>
              </a:r>
              <a:endParaRPr lang="en-US" altLang="zh-CN" sz="1600"/>
            </a:p>
          </p:txBody>
        </p:sp>
        <p:sp>
          <p:nvSpPr>
            <p:cNvPr id="51243" name="Line 46"/>
            <p:cNvSpPr>
              <a:spLocks noChangeShapeType="1"/>
            </p:cNvSpPr>
            <p:nvPr/>
          </p:nvSpPr>
          <p:spPr bwMode="auto">
            <a:xfrm>
              <a:off x="4229" y="13713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4" name="Line 47"/>
            <p:cNvSpPr>
              <a:spLocks noChangeShapeType="1"/>
            </p:cNvSpPr>
            <p:nvPr/>
          </p:nvSpPr>
          <p:spPr bwMode="auto">
            <a:xfrm>
              <a:off x="4229" y="16335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5" name="Line 48"/>
            <p:cNvSpPr>
              <a:spLocks noChangeShapeType="1"/>
            </p:cNvSpPr>
            <p:nvPr/>
          </p:nvSpPr>
          <p:spPr bwMode="auto">
            <a:xfrm>
              <a:off x="4229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6" name="Line 49"/>
            <p:cNvSpPr>
              <a:spLocks noChangeShapeType="1"/>
            </p:cNvSpPr>
            <p:nvPr/>
          </p:nvSpPr>
          <p:spPr bwMode="auto">
            <a:xfrm>
              <a:off x="5827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7" name="Line 50"/>
            <p:cNvSpPr>
              <a:spLocks noChangeShapeType="1"/>
            </p:cNvSpPr>
            <p:nvPr/>
          </p:nvSpPr>
          <p:spPr bwMode="auto">
            <a:xfrm>
              <a:off x="4229" y="14088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8" name="Line 51"/>
            <p:cNvSpPr>
              <a:spLocks noChangeShapeType="1"/>
            </p:cNvSpPr>
            <p:nvPr/>
          </p:nvSpPr>
          <p:spPr bwMode="auto">
            <a:xfrm>
              <a:off x="5120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9" name="Line 52"/>
            <p:cNvSpPr>
              <a:spLocks noChangeShapeType="1"/>
            </p:cNvSpPr>
            <p:nvPr/>
          </p:nvSpPr>
          <p:spPr bwMode="auto">
            <a:xfrm>
              <a:off x="4229" y="14462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0" name="Line 53"/>
            <p:cNvSpPr>
              <a:spLocks noChangeShapeType="1"/>
            </p:cNvSpPr>
            <p:nvPr/>
          </p:nvSpPr>
          <p:spPr bwMode="auto">
            <a:xfrm>
              <a:off x="4229" y="14837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1" name="Line 54"/>
            <p:cNvSpPr>
              <a:spLocks noChangeShapeType="1"/>
            </p:cNvSpPr>
            <p:nvPr/>
          </p:nvSpPr>
          <p:spPr bwMode="auto">
            <a:xfrm>
              <a:off x="4229" y="15211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2" name="Line 55"/>
            <p:cNvSpPr>
              <a:spLocks noChangeShapeType="1"/>
            </p:cNvSpPr>
            <p:nvPr/>
          </p:nvSpPr>
          <p:spPr bwMode="auto">
            <a:xfrm>
              <a:off x="4229" y="15586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3" name="Line 56"/>
            <p:cNvSpPr>
              <a:spLocks noChangeShapeType="1"/>
            </p:cNvSpPr>
            <p:nvPr/>
          </p:nvSpPr>
          <p:spPr bwMode="auto">
            <a:xfrm>
              <a:off x="4229" y="15960"/>
              <a:ext cx="15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4" name="Rectangle 57"/>
            <p:cNvSpPr>
              <a:spLocks noChangeArrowheads="1"/>
            </p:cNvSpPr>
            <p:nvPr/>
          </p:nvSpPr>
          <p:spPr bwMode="auto">
            <a:xfrm>
              <a:off x="7886" y="15973"/>
              <a:ext cx="53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55" name="Rectangle 58"/>
            <p:cNvSpPr>
              <a:spLocks noChangeArrowheads="1"/>
            </p:cNvSpPr>
            <p:nvPr/>
          </p:nvSpPr>
          <p:spPr bwMode="auto">
            <a:xfrm>
              <a:off x="7090" y="15973"/>
              <a:ext cx="7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56" name="Rectangle 59"/>
            <p:cNvSpPr>
              <a:spLocks noChangeArrowheads="1"/>
            </p:cNvSpPr>
            <p:nvPr/>
          </p:nvSpPr>
          <p:spPr bwMode="auto">
            <a:xfrm>
              <a:off x="7886" y="15599"/>
              <a:ext cx="53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57" name="Rectangle 60"/>
            <p:cNvSpPr>
              <a:spLocks noChangeArrowheads="1"/>
            </p:cNvSpPr>
            <p:nvPr/>
          </p:nvSpPr>
          <p:spPr bwMode="auto">
            <a:xfrm>
              <a:off x="7090" y="15599"/>
              <a:ext cx="7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Frazer</a:t>
              </a:r>
              <a:endParaRPr lang="en-US" altLang="zh-CN" sz="1600"/>
            </a:p>
          </p:txBody>
        </p:sp>
        <p:sp>
          <p:nvSpPr>
            <p:cNvPr id="51258" name="Rectangle 61"/>
            <p:cNvSpPr>
              <a:spLocks noChangeArrowheads="1"/>
            </p:cNvSpPr>
            <p:nvPr/>
          </p:nvSpPr>
          <p:spPr bwMode="auto">
            <a:xfrm>
              <a:off x="7886" y="15224"/>
              <a:ext cx="53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59" name="Rectangle 62"/>
            <p:cNvSpPr>
              <a:spLocks noChangeArrowheads="1"/>
            </p:cNvSpPr>
            <p:nvPr/>
          </p:nvSpPr>
          <p:spPr bwMode="auto">
            <a:xfrm>
              <a:off x="7090" y="15224"/>
              <a:ext cx="7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elvis</a:t>
              </a:r>
              <a:endParaRPr lang="en-US" altLang="zh-CN" sz="1600"/>
            </a:p>
          </p:txBody>
        </p:sp>
        <p:sp>
          <p:nvSpPr>
            <p:cNvPr id="51260" name="Rectangle 63"/>
            <p:cNvSpPr>
              <a:spLocks noChangeArrowheads="1"/>
            </p:cNvSpPr>
            <p:nvPr/>
          </p:nvSpPr>
          <p:spPr bwMode="auto">
            <a:xfrm>
              <a:off x="7886" y="14850"/>
              <a:ext cx="53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61" name="Rectangle 64"/>
            <p:cNvSpPr>
              <a:spLocks noChangeArrowheads="1"/>
            </p:cNvSpPr>
            <p:nvPr/>
          </p:nvSpPr>
          <p:spPr bwMode="auto">
            <a:xfrm>
              <a:off x="7090" y="14850"/>
              <a:ext cx="7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Elton</a:t>
              </a:r>
              <a:endParaRPr lang="en-US" altLang="zh-CN" sz="1600"/>
            </a:p>
          </p:txBody>
        </p:sp>
        <p:sp>
          <p:nvSpPr>
            <p:cNvPr id="51262" name="Rectangle 65"/>
            <p:cNvSpPr>
              <a:spLocks noChangeArrowheads="1"/>
            </p:cNvSpPr>
            <p:nvPr/>
          </p:nvSpPr>
          <p:spPr bwMode="auto">
            <a:xfrm>
              <a:off x="7886" y="14475"/>
              <a:ext cx="53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63" name="Rectangle 66"/>
            <p:cNvSpPr>
              <a:spLocks noChangeArrowheads="1"/>
            </p:cNvSpPr>
            <p:nvPr/>
          </p:nvSpPr>
          <p:spPr bwMode="auto">
            <a:xfrm>
              <a:off x="7090" y="14475"/>
              <a:ext cx="7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Ellis</a:t>
              </a:r>
              <a:endParaRPr lang="en-US" altLang="zh-CN" sz="1600"/>
            </a:p>
          </p:txBody>
        </p:sp>
        <p:sp>
          <p:nvSpPr>
            <p:cNvPr id="51264" name="Rectangle 67"/>
            <p:cNvSpPr>
              <a:spLocks noChangeArrowheads="1"/>
            </p:cNvSpPr>
            <p:nvPr/>
          </p:nvSpPr>
          <p:spPr bwMode="auto">
            <a:xfrm>
              <a:off x="7886" y="14101"/>
              <a:ext cx="53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65" name="Rectangle 68"/>
            <p:cNvSpPr>
              <a:spLocks noChangeArrowheads="1"/>
            </p:cNvSpPr>
            <p:nvPr/>
          </p:nvSpPr>
          <p:spPr bwMode="auto">
            <a:xfrm>
              <a:off x="7090" y="14101"/>
              <a:ext cx="7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Edward</a:t>
              </a:r>
              <a:endParaRPr lang="en-US" altLang="zh-CN" sz="1600"/>
            </a:p>
          </p:txBody>
        </p:sp>
        <p:sp>
          <p:nvSpPr>
            <p:cNvPr id="51266" name="Rectangle 69"/>
            <p:cNvSpPr>
              <a:spLocks noChangeArrowheads="1"/>
            </p:cNvSpPr>
            <p:nvPr/>
          </p:nvSpPr>
          <p:spPr bwMode="auto">
            <a:xfrm>
              <a:off x="7886" y="13726"/>
              <a:ext cx="53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67" name="Rectangle 70"/>
            <p:cNvSpPr>
              <a:spLocks noChangeArrowheads="1"/>
            </p:cNvSpPr>
            <p:nvPr/>
          </p:nvSpPr>
          <p:spPr bwMode="auto">
            <a:xfrm>
              <a:off x="7090" y="13726"/>
              <a:ext cx="7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Ebron</a:t>
              </a:r>
              <a:endParaRPr lang="en-US" altLang="zh-CN" sz="1600"/>
            </a:p>
          </p:txBody>
        </p:sp>
        <p:sp>
          <p:nvSpPr>
            <p:cNvPr id="51268" name="Line 71"/>
            <p:cNvSpPr>
              <a:spLocks noChangeShapeType="1"/>
            </p:cNvSpPr>
            <p:nvPr/>
          </p:nvSpPr>
          <p:spPr bwMode="auto">
            <a:xfrm>
              <a:off x="7090" y="13726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9" name="Line 72"/>
            <p:cNvSpPr>
              <a:spLocks noChangeShapeType="1"/>
            </p:cNvSpPr>
            <p:nvPr/>
          </p:nvSpPr>
          <p:spPr bwMode="auto">
            <a:xfrm>
              <a:off x="7090" y="16348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0" name="Line 73"/>
            <p:cNvSpPr>
              <a:spLocks noChangeShapeType="1"/>
            </p:cNvSpPr>
            <p:nvPr/>
          </p:nvSpPr>
          <p:spPr bwMode="auto">
            <a:xfrm>
              <a:off x="7090" y="13726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1" name="Line 74"/>
            <p:cNvSpPr>
              <a:spLocks noChangeShapeType="1"/>
            </p:cNvSpPr>
            <p:nvPr/>
          </p:nvSpPr>
          <p:spPr bwMode="auto">
            <a:xfrm>
              <a:off x="8416" y="13726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2" name="Line 75"/>
            <p:cNvSpPr>
              <a:spLocks noChangeShapeType="1"/>
            </p:cNvSpPr>
            <p:nvPr/>
          </p:nvSpPr>
          <p:spPr bwMode="auto">
            <a:xfrm>
              <a:off x="7090" y="14101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3" name="Line 76"/>
            <p:cNvSpPr>
              <a:spLocks noChangeShapeType="1"/>
            </p:cNvSpPr>
            <p:nvPr/>
          </p:nvSpPr>
          <p:spPr bwMode="auto">
            <a:xfrm>
              <a:off x="7886" y="13726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4" name="Line 77"/>
            <p:cNvSpPr>
              <a:spLocks noChangeShapeType="1"/>
            </p:cNvSpPr>
            <p:nvPr/>
          </p:nvSpPr>
          <p:spPr bwMode="auto">
            <a:xfrm>
              <a:off x="7090" y="14475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5" name="Line 78"/>
            <p:cNvSpPr>
              <a:spLocks noChangeShapeType="1"/>
            </p:cNvSpPr>
            <p:nvPr/>
          </p:nvSpPr>
          <p:spPr bwMode="auto">
            <a:xfrm>
              <a:off x="7090" y="14850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6" name="Line 79"/>
            <p:cNvSpPr>
              <a:spLocks noChangeShapeType="1"/>
            </p:cNvSpPr>
            <p:nvPr/>
          </p:nvSpPr>
          <p:spPr bwMode="auto">
            <a:xfrm>
              <a:off x="7090" y="15224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7" name="Line 80"/>
            <p:cNvSpPr>
              <a:spLocks noChangeShapeType="1"/>
            </p:cNvSpPr>
            <p:nvPr/>
          </p:nvSpPr>
          <p:spPr bwMode="auto">
            <a:xfrm>
              <a:off x="7090" y="15599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8" name="Line 81"/>
            <p:cNvSpPr>
              <a:spLocks noChangeShapeType="1"/>
            </p:cNvSpPr>
            <p:nvPr/>
          </p:nvSpPr>
          <p:spPr bwMode="auto">
            <a:xfrm>
              <a:off x="7090" y="15973"/>
              <a:ext cx="132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9" name="Rectangle 82"/>
            <p:cNvSpPr>
              <a:spLocks noChangeArrowheads="1"/>
            </p:cNvSpPr>
            <p:nvPr/>
          </p:nvSpPr>
          <p:spPr bwMode="auto">
            <a:xfrm>
              <a:off x="9738" y="15960"/>
              <a:ext cx="60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0" name="Rectangle 83"/>
            <p:cNvSpPr>
              <a:spLocks noChangeArrowheads="1"/>
            </p:cNvSpPr>
            <p:nvPr/>
          </p:nvSpPr>
          <p:spPr bwMode="auto">
            <a:xfrm>
              <a:off x="8962" y="15960"/>
              <a:ext cx="77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1" name="Rectangle 84"/>
            <p:cNvSpPr>
              <a:spLocks noChangeArrowheads="1"/>
            </p:cNvSpPr>
            <p:nvPr/>
          </p:nvSpPr>
          <p:spPr bwMode="auto">
            <a:xfrm>
              <a:off x="9738" y="15586"/>
              <a:ext cx="60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2" name="Rectangle 85"/>
            <p:cNvSpPr>
              <a:spLocks noChangeArrowheads="1"/>
            </p:cNvSpPr>
            <p:nvPr/>
          </p:nvSpPr>
          <p:spPr bwMode="auto">
            <a:xfrm>
              <a:off x="8962" y="15586"/>
              <a:ext cx="77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White</a:t>
              </a:r>
              <a:endParaRPr lang="en-US" altLang="zh-CN" sz="1600"/>
            </a:p>
          </p:txBody>
        </p:sp>
        <p:sp>
          <p:nvSpPr>
            <p:cNvPr id="51283" name="Rectangle 86"/>
            <p:cNvSpPr>
              <a:spLocks noChangeArrowheads="1"/>
            </p:cNvSpPr>
            <p:nvPr/>
          </p:nvSpPr>
          <p:spPr bwMode="auto">
            <a:xfrm>
              <a:off x="9738" y="15211"/>
              <a:ext cx="60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4" name="Rectangle 87"/>
            <p:cNvSpPr>
              <a:spLocks noChangeArrowheads="1"/>
            </p:cNvSpPr>
            <p:nvPr/>
          </p:nvSpPr>
          <p:spPr bwMode="auto">
            <a:xfrm>
              <a:off x="8962" y="15211"/>
              <a:ext cx="77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Smith</a:t>
              </a:r>
              <a:endParaRPr lang="en-US" altLang="zh-CN" sz="1600"/>
            </a:p>
          </p:txBody>
        </p:sp>
        <p:sp>
          <p:nvSpPr>
            <p:cNvPr id="51285" name="Rectangle 88"/>
            <p:cNvSpPr>
              <a:spLocks noChangeArrowheads="1"/>
            </p:cNvSpPr>
            <p:nvPr/>
          </p:nvSpPr>
          <p:spPr bwMode="auto">
            <a:xfrm>
              <a:off x="9738" y="14837"/>
              <a:ext cx="60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6" name="Rectangle 89"/>
            <p:cNvSpPr>
              <a:spLocks noChangeArrowheads="1"/>
            </p:cNvSpPr>
            <p:nvPr/>
          </p:nvSpPr>
          <p:spPr bwMode="auto">
            <a:xfrm>
              <a:off x="8962" y="14837"/>
              <a:ext cx="77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Martin</a:t>
              </a:r>
              <a:endParaRPr lang="en-US" altLang="zh-CN" sz="1600"/>
            </a:p>
          </p:txBody>
        </p:sp>
        <p:sp>
          <p:nvSpPr>
            <p:cNvPr id="51287" name="Rectangle 90"/>
            <p:cNvSpPr>
              <a:spLocks noChangeArrowheads="1"/>
            </p:cNvSpPr>
            <p:nvPr/>
          </p:nvSpPr>
          <p:spPr bwMode="auto">
            <a:xfrm>
              <a:off x="9738" y="14462"/>
              <a:ext cx="60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88" name="Rectangle 91"/>
            <p:cNvSpPr>
              <a:spLocks noChangeArrowheads="1"/>
            </p:cNvSpPr>
            <p:nvPr/>
          </p:nvSpPr>
          <p:spPr bwMode="auto">
            <a:xfrm>
              <a:off x="8962" y="14462"/>
              <a:ext cx="77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Jones</a:t>
              </a:r>
              <a:endParaRPr lang="en-US" altLang="zh-CN" sz="1600"/>
            </a:p>
          </p:txBody>
        </p:sp>
        <p:sp>
          <p:nvSpPr>
            <p:cNvPr id="51289" name="Rectangle 92"/>
            <p:cNvSpPr>
              <a:spLocks noChangeArrowheads="1"/>
            </p:cNvSpPr>
            <p:nvPr/>
          </p:nvSpPr>
          <p:spPr bwMode="auto">
            <a:xfrm>
              <a:off x="9738" y="14088"/>
              <a:ext cx="600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90" name="Rectangle 93"/>
            <p:cNvSpPr>
              <a:spLocks noChangeArrowheads="1"/>
            </p:cNvSpPr>
            <p:nvPr/>
          </p:nvSpPr>
          <p:spPr bwMode="auto">
            <a:xfrm>
              <a:off x="8962" y="14088"/>
              <a:ext cx="77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Hall</a:t>
              </a:r>
              <a:endParaRPr lang="en-US" altLang="zh-CN" sz="1600"/>
            </a:p>
          </p:txBody>
        </p:sp>
        <p:sp>
          <p:nvSpPr>
            <p:cNvPr id="51291" name="Rectangle 94"/>
            <p:cNvSpPr>
              <a:spLocks noChangeArrowheads="1"/>
            </p:cNvSpPr>
            <p:nvPr/>
          </p:nvSpPr>
          <p:spPr bwMode="auto">
            <a:xfrm>
              <a:off x="9738" y="13713"/>
              <a:ext cx="600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292" name="Rectangle 95"/>
            <p:cNvSpPr>
              <a:spLocks noChangeArrowheads="1"/>
            </p:cNvSpPr>
            <p:nvPr/>
          </p:nvSpPr>
          <p:spPr bwMode="auto">
            <a:xfrm>
              <a:off x="8962" y="13713"/>
              <a:ext cx="77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Gabriel</a:t>
              </a:r>
              <a:endParaRPr lang="en-US" altLang="zh-CN" sz="1600"/>
            </a:p>
          </p:txBody>
        </p:sp>
        <p:sp>
          <p:nvSpPr>
            <p:cNvPr id="51293" name="Line 96"/>
            <p:cNvSpPr>
              <a:spLocks noChangeShapeType="1"/>
            </p:cNvSpPr>
            <p:nvPr/>
          </p:nvSpPr>
          <p:spPr bwMode="auto">
            <a:xfrm>
              <a:off x="8962" y="13713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4" name="Line 97"/>
            <p:cNvSpPr>
              <a:spLocks noChangeShapeType="1"/>
            </p:cNvSpPr>
            <p:nvPr/>
          </p:nvSpPr>
          <p:spPr bwMode="auto">
            <a:xfrm>
              <a:off x="8962" y="16335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5" name="Line 98"/>
            <p:cNvSpPr>
              <a:spLocks noChangeShapeType="1"/>
            </p:cNvSpPr>
            <p:nvPr/>
          </p:nvSpPr>
          <p:spPr bwMode="auto">
            <a:xfrm>
              <a:off x="8962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6" name="Line 99"/>
            <p:cNvSpPr>
              <a:spLocks noChangeShapeType="1"/>
            </p:cNvSpPr>
            <p:nvPr/>
          </p:nvSpPr>
          <p:spPr bwMode="auto">
            <a:xfrm>
              <a:off x="10338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7" name="Line 100"/>
            <p:cNvSpPr>
              <a:spLocks noChangeShapeType="1"/>
            </p:cNvSpPr>
            <p:nvPr/>
          </p:nvSpPr>
          <p:spPr bwMode="auto">
            <a:xfrm>
              <a:off x="8962" y="14088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8" name="Line 101"/>
            <p:cNvSpPr>
              <a:spLocks noChangeShapeType="1"/>
            </p:cNvSpPr>
            <p:nvPr/>
          </p:nvSpPr>
          <p:spPr bwMode="auto">
            <a:xfrm>
              <a:off x="9738" y="13713"/>
              <a:ext cx="0" cy="26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9" name="Line 102"/>
            <p:cNvSpPr>
              <a:spLocks noChangeShapeType="1"/>
            </p:cNvSpPr>
            <p:nvPr/>
          </p:nvSpPr>
          <p:spPr bwMode="auto">
            <a:xfrm>
              <a:off x="8962" y="14462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0" name="Line 103"/>
            <p:cNvSpPr>
              <a:spLocks noChangeShapeType="1"/>
            </p:cNvSpPr>
            <p:nvPr/>
          </p:nvSpPr>
          <p:spPr bwMode="auto">
            <a:xfrm>
              <a:off x="8962" y="14837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1" name="Line 104"/>
            <p:cNvSpPr>
              <a:spLocks noChangeShapeType="1"/>
            </p:cNvSpPr>
            <p:nvPr/>
          </p:nvSpPr>
          <p:spPr bwMode="auto">
            <a:xfrm>
              <a:off x="8962" y="15211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2" name="Line 105"/>
            <p:cNvSpPr>
              <a:spLocks noChangeShapeType="1"/>
            </p:cNvSpPr>
            <p:nvPr/>
          </p:nvSpPr>
          <p:spPr bwMode="auto">
            <a:xfrm>
              <a:off x="8962" y="15586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3" name="Line 106"/>
            <p:cNvSpPr>
              <a:spLocks noChangeShapeType="1"/>
            </p:cNvSpPr>
            <p:nvPr/>
          </p:nvSpPr>
          <p:spPr bwMode="auto">
            <a:xfrm>
              <a:off x="8962" y="15960"/>
              <a:ext cx="137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4" name="Rectangle 107"/>
            <p:cNvSpPr>
              <a:spLocks noChangeArrowheads="1"/>
            </p:cNvSpPr>
            <p:nvPr/>
          </p:nvSpPr>
          <p:spPr bwMode="auto">
            <a:xfrm>
              <a:off x="3245" y="12568"/>
              <a:ext cx="1591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305" name="Rectangle 108"/>
            <p:cNvSpPr>
              <a:spLocks noChangeArrowheads="1"/>
            </p:cNvSpPr>
            <p:nvPr/>
          </p:nvSpPr>
          <p:spPr bwMode="auto">
            <a:xfrm>
              <a:off x="3245" y="12157"/>
              <a:ext cx="1591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Carl</a:t>
              </a:r>
              <a:endParaRPr lang="en-US" altLang="zh-CN" sz="1600"/>
            </a:p>
          </p:txBody>
        </p:sp>
        <p:sp>
          <p:nvSpPr>
            <p:cNvPr id="51306" name="Rectangle 109"/>
            <p:cNvSpPr>
              <a:spLocks noChangeArrowheads="1"/>
            </p:cNvSpPr>
            <p:nvPr/>
          </p:nvSpPr>
          <p:spPr bwMode="auto">
            <a:xfrm>
              <a:off x="3245" y="11745"/>
              <a:ext cx="1591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Adam</a:t>
              </a:r>
              <a:endParaRPr lang="en-US" altLang="zh-CN" sz="1600"/>
            </a:p>
          </p:txBody>
        </p:sp>
        <p:sp>
          <p:nvSpPr>
            <p:cNvPr id="51307" name="Line 110"/>
            <p:cNvSpPr>
              <a:spLocks noChangeShapeType="1"/>
            </p:cNvSpPr>
            <p:nvPr/>
          </p:nvSpPr>
          <p:spPr bwMode="auto">
            <a:xfrm>
              <a:off x="3245" y="11745"/>
              <a:ext cx="159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8" name="Line 111"/>
            <p:cNvSpPr>
              <a:spLocks noChangeShapeType="1"/>
            </p:cNvSpPr>
            <p:nvPr/>
          </p:nvSpPr>
          <p:spPr bwMode="auto">
            <a:xfrm>
              <a:off x="3245" y="13029"/>
              <a:ext cx="159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9" name="Line 112"/>
            <p:cNvSpPr>
              <a:spLocks noChangeShapeType="1"/>
            </p:cNvSpPr>
            <p:nvPr/>
          </p:nvSpPr>
          <p:spPr bwMode="auto">
            <a:xfrm>
              <a:off x="3245" y="11745"/>
              <a:ext cx="0" cy="12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0" name="Line 113"/>
            <p:cNvSpPr>
              <a:spLocks noChangeShapeType="1"/>
            </p:cNvSpPr>
            <p:nvPr/>
          </p:nvSpPr>
          <p:spPr bwMode="auto">
            <a:xfrm>
              <a:off x="4836" y="11745"/>
              <a:ext cx="0" cy="12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1" name="Line 114"/>
            <p:cNvSpPr>
              <a:spLocks noChangeShapeType="1"/>
            </p:cNvSpPr>
            <p:nvPr/>
          </p:nvSpPr>
          <p:spPr bwMode="auto">
            <a:xfrm>
              <a:off x="3245" y="12157"/>
              <a:ext cx="159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2" name="Line 115"/>
            <p:cNvSpPr>
              <a:spLocks noChangeShapeType="1"/>
            </p:cNvSpPr>
            <p:nvPr/>
          </p:nvSpPr>
          <p:spPr bwMode="auto">
            <a:xfrm>
              <a:off x="3245" y="12568"/>
              <a:ext cx="159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3" name="Rectangle 116"/>
            <p:cNvSpPr>
              <a:spLocks noChangeArrowheads="1"/>
            </p:cNvSpPr>
            <p:nvPr/>
          </p:nvSpPr>
          <p:spPr bwMode="auto">
            <a:xfrm>
              <a:off x="7877" y="12568"/>
              <a:ext cx="1596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314" name="Rectangle 117"/>
            <p:cNvSpPr>
              <a:spLocks noChangeArrowheads="1"/>
            </p:cNvSpPr>
            <p:nvPr/>
          </p:nvSpPr>
          <p:spPr bwMode="auto">
            <a:xfrm>
              <a:off x="7877" y="12157"/>
              <a:ext cx="1596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Gabriel</a:t>
              </a:r>
              <a:endParaRPr lang="en-US" altLang="zh-CN" sz="1600"/>
            </a:p>
          </p:txBody>
        </p:sp>
        <p:sp>
          <p:nvSpPr>
            <p:cNvPr id="51315" name="Rectangle 118"/>
            <p:cNvSpPr>
              <a:spLocks noChangeArrowheads="1"/>
            </p:cNvSpPr>
            <p:nvPr/>
          </p:nvSpPr>
          <p:spPr bwMode="auto">
            <a:xfrm>
              <a:off x="7877" y="11745"/>
              <a:ext cx="1596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296" tIns="41148" rIns="82296" bIns="41148" anchor="ctr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Ebron</a:t>
              </a:r>
              <a:endParaRPr lang="en-US" altLang="zh-CN" sz="1600"/>
            </a:p>
          </p:txBody>
        </p:sp>
        <p:sp>
          <p:nvSpPr>
            <p:cNvPr id="51316" name="Line 119"/>
            <p:cNvSpPr>
              <a:spLocks noChangeShapeType="1"/>
            </p:cNvSpPr>
            <p:nvPr/>
          </p:nvSpPr>
          <p:spPr bwMode="auto">
            <a:xfrm>
              <a:off x="7877" y="11745"/>
              <a:ext cx="15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7" name="Line 120"/>
            <p:cNvSpPr>
              <a:spLocks noChangeShapeType="1"/>
            </p:cNvSpPr>
            <p:nvPr/>
          </p:nvSpPr>
          <p:spPr bwMode="auto">
            <a:xfrm>
              <a:off x="7877" y="13029"/>
              <a:ext cx="15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8" name="Line 121"/>
            <p:cNvSpPr>
              <a:spLocks noChangeShapeType="1"/>
            </p:cNvSpPr>
            <p:nvPr/>
          </p:nvSpPr>
          <p:spPr bwMode="auto">
            <a:xfrm>
              <a:off x="7877" y="11745"/>
              <a:ext cx="0" cy="12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9" name="Line 122"/>
            <p:cNvSpPr>
              <a:spLocks noChangeShapeType="1"/>
            </p:cNvSpPr>
            <p:nvPr/>
          </p:nvSpPr>
          <p:spPr bwMode="auto">
            <a:xfrm>
              <a:off x="9473" y="11745"/>
              <a:ext cx="0" cy="1284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0" name="Line 123"/>
            <p:cNvSpPr>
              <a:spLocks noChangeShapeType="1"/>
            </p:cNvSpPr>
            <p:nvPr/>
          </p:nvSpPr>
          <p:spPr bwMode="auto">
            <a:xfrm>
              <a:off x="7877" y="12157"/>
              <a:ext cx="15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1" name="Line 124"/>
            <p:cNvSpPr>
              <a:spLocks noChangeShapeType="1"/>
            </p:cNvSpPr>
            <p:nvPr/>
          </p:nvSpPr>
          <p:spPr bwMode="auto">
            <a:xfrm>
              <a:off x="7877" y="12568"/>
              <a:ext cx="15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2" name="Rectangle 125"/>
            <p:cNvSpPr>
              <a:spLocks noChangeArrowheads="1"/>
            </p:cNvSpPr>
            <p:nvPr/>
          </p:nvSpPr>
          <p:spPr bwMode="auto">
            <a:xfrm>
              <a:off x="5519" y="10659"/>
              <a:ext cx="1761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Ebron</a:t>
              </a:r>
              <a:endParaRPr lang="en-US" altLang="zh-CN" sz="1600"/>
            </a:p>
          </p:txBody>
        </p:sp>
        <p:sp>
          <p:nvSpPr>
            <p:cNvPr id="51323" name="Rectangle 126"/>
            <p:cNvSpPr>
              <a:spLocks noChangeArrowheads="1"/>
            </p:cNvSpPr>
            <p:nvPr/>
          </p:nvSpPr>
          <p:spPr bwMode="auto">
            <a:xfrm>
              <a:off x="5519" y="10210"/>
              <a:ext cx="1761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</a:t>
              </a:r>
              <a:endParaRPr lang="en-US" altLang="zh-CN" sz="1600"/>
            </a:p>
          </p:txBody>
        </p:sp>
        <p:sp>
          <p:nvSpPr>
            <p:cNvPr id="51324" name="Rectangle 127"/>
            <p:cNvSpPr>
              <a:spLocks noChangeArrowheads="1"/>
            </p:cNvSpPr>
            <p:nvPr/>
          </p:nvSpPr>
          <p:spPr bwMode="auto">
            <a:xfrm>
              <a:off x="5519" y="9815"/>
              <a:ext cx="1761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Adam</a:t>
              </a:r>
              <a:endParaRPr lang="en-US" altLang="zh-CN" sz="1600"/>
            </a:p>
          </p:txBody>
        </p:sp>
        <p:sp>
          <p:nvSpPr>
            <p:cNvPr id="51325" name="Line 128"/>
            <p:cNvSpPr>
              <a:spLocks noChangeShapeType="1"/>
            </p:cNvSpPr>
            <p:nvPr/>
          </p:nvSpPr>
          <p:spPr bwMode="auto">
            <a:xfrm>
              <a:off x="5519" y="9815"/>
              <a:ext cx="17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6" name="Line 129"/>
            <p:cNvSpPr>
              <a:spLocks noChangeShapeType="1"/>
            </p:cNvSpPr>
            <p:nvPr/>
          </p:nvSpPr>
          <p:spPr bwMode="auto">
            <a:xfrm>
              <a:off x="5519" y="11052"/>
              <a:ext cx="17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7" name="Line 130"/>
            <p:cNvSpPr>
              <a:spLocks noChangeShapeType="1"/>
            </p:cNvSpPr>
            <p:nvPr/>
          </p:nvSpPr>
          <p:spPr bwMode="auto">
            <a:xfrm>
              <a:off x="5519" y="9815"/>
              <a:ext cx="0" cy="123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8" name="Line 131"/>
            <p:cNvSpPr>
              <a:spLocks noChangeShapeType="1"/>
            </p:cNvSpPr>
            <p:nvPr/>
          </p:nvSpPr>
          <p:spPr bwMode="auto">
            <a:xfrm>
              <a:off x="7280" y="9815"/>
              <a:ext cx="0" cy="123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9" name="Line 132"/>
            <p:cNvSpPr>
              <a:spLocks noChangeShapeType="1"/>
            </p:cNvSpPr>
            <p:nvPr/>
          </p:nvSpPr>
          <p:spPr bwMode="auto">
            <a:xfrm>
              <a:off x="5519" y="10210"/>
              <a:ext cx="17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0" name="Line 133"/>
            <p:cNvSpPr>
              <a:spLocks noChangeShapeType="1"/>
            </p:cNvSpPr>
            <p:nvPr/>
          </p:nvSpPr>
          <p:spPr bwMode="auto">
            <a:xfrm>
              <a:off x="5519" y="10659"/>
              <a:ext cx="17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51331" name="AutoShape 134"/>
            <p:cNvCxnSpPr>
              <a:cxnSpLocks noChangeShapeType="1"/>
              <a:stCxn id="51306" idx="1"/>
              <a:endCxn id="51217" idx="1"/>
            </p:cNvCxnSpPr>
            <p:nvPr/>
          </p:nvCxnSpPr>
          <p:spPr bwMode="auto">
            <a:xfrm rot="10800000" flipV="1">
              <a:off x="2355" y="11952"/>
              <a:ext cx="890" cy="1955"/>
            </a:xfrm>
            <a:prstGeom prst="bentConnector3">
              <a:avLst>
                <a:gd name="adj1" fmla="val 13520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1332" name="AutoShape 135"/>
            <p:cNvCxnSpPr>
              <a:cxnSpLocks noChangeShapeType="1"/>
              <a:stCxn id="51305" idx="3"/>
              <a:endCxn id="51241" idx="3"/>
            </p:cNvCxnSpPr>
            <p:nvPr/>
          </p:nvCxnSpPr>
          <p:spPr bwMode="auto">
            <a:xfrm>
              <a:off x="4836" y="12363"/>
              <a:ext cx="991" cy="1537"/>
            </a:xfrm>
            <a:prstGeom prst="bentConnector3">
              <a:avLst>
                <a:gd name="adj1" fmla="val 131579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1333" name="AutoShape 136"/>
            <p:cNvCxnSpPr>
              <a:cxnSpLocks noChangeShapeType="1"/>
              <a:stCxn id="51324" idx="1"/>
              <a:endCxn id="51306" idx="0"/>
            </p:cNvCxnSpPr>
            <p:nvPr/>
          </p:nvCxnSpPr>
          <p:spPr bwMode="auto">
            <a:xfrm rot="10800000" flipV="1">
              <a:off x="4040" y="10014"/>
              <a:ext cx="1479" cy="1731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1334" name="AutoShape 137"/>
            <p:cNvCxnSpPr>
              <a:cxnSpLocks noChangeShapeType="1"/>
              <a:stCxn id="51315" idx="1"/>
              <a:endCxn id="51267" idx="1"/>
            </p:cNvCxnSpPr>
            <p:nvPr/>
          </p:nvCxnSpPr>
          <p:spPr bwMode="auto">
            <a:xfrm rot="10800000" flipV="1">
              <a:off x="7090" y="11952"/>
              <a:ext cx="787" cy="1962"/>
            </a:xfrm>
            <a:prstGeom prst="bentConnector3">
              <a:avLst>
                <a:gd name="adj1" fmla="val 13977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1335" name="AutoShape 138"/>
            <p:cNvCxnSpPr>
              <a:cxnSpLocks noChangeShapeType="1"/>
              <a:stCxn id="51314" idx="3"/>
              <a:endCxn id="51291" idx="3"/>
            </p:cNvCxnSpPr>
            <p:nvPr/>
          </p:nvCxnSpPr>
          <p:spPr bwMode="auto">
            <a:xfrm>
              <a:off x="9473" y="12363"/>
              <a:ext cx="865" cy="1537"/>
            </a:xfrm>
            <a:prstGeom prst="bentConnector3">
              <a:avLst>
                <a:gd name="adj1" fmla="val 136181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1336" name="AutoShape 139"/>
            <p:cNvCxnSpPr>
              <a:cxnSpLocks noChangeShapeType="1"/>
              <a:stCxn id="51322" idx="3"/>
              <a:endCxn id="51315" idx="0"/>
            </p:cNvCxnSpPr>
            <p:nvPr/>
          </p:nvCxnSpPr>
          <p:spPr bwMode="auto">
            <a:xfrm>
              <a:off x="7280" y="10856"/>
              <a:ext cx="1395" cy="889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1337" name="Rectangle 140"/>
            <p:cNvSpPr>
              <a:spLocks noChangeArrowheads="1"/>
            </p:cNvSpPr>
            <p:nvPr/>
          </p:nvSpPr>
          <p:spPr bwMode="auto">
            <a:xfrm>
              <a:off x="7106" y="8583"/>
              <a:ext cx="149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root</a:t>
              </a:r>
              <a:endParaRPr lang="en-US" altLang="zh-CN" sz="1600"/>
            </a:p>
          </p:txBody>
        </p:sp>
        <p:sp>
          <p:nvSpPr>
            <p:cNvPr id="51338" name="Rectangle 141"/>
            <p:cNvSpPr>
              <a:spLocks noChangeArrowheads="1"/>
            </p:cNvSpPr>
            <p:nvPr/>
          </p:nvSpPr>
          <p:spPr bwMode="auto">
            <a:xfrm>
              <a:off x="5723" y="8583"/>
              <a:ext cx="1383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indid=1</a:t>
              </a:r>
              <a:endParaRPr lang="en-US" altLang="zh-CN" sz="1600"/>
            </a:p>
          </p:txBody>
        </p:sp>
        <p:sp>
          <p:nvSpPr>
            <p:cNvPr id="51339" name="Rectangle 142"/>
            <p:cNvSpPr>
              <a:spLocks noChangeArrowheads="1"/>
            </p:cNvSpPr>
            <p:nvPr/>
          </p:nvSpPr>
          <p:spPr bwMode="auto">
            <a:xfrm>
              <a:off x="4286" y="8583"/>
              <a:ext cx="1437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id</a:t>
              </a:r>
              <a:endParaRPr lang="en-US" altLang="zh-CN" sz="1600"/>
            </a:p>
          </p:txBody>
        </p:sp>
        <p:sp>
          <p:nvSpPr>
            <p:cNvPr id="51340" name="Rectangle 143"/>
            <p:cNvSpPr>
              <a:spLocks noChangeArrowheads="1"/>
            </p:cNvSpPr>
            <p:nvPr/>
          </p:nvSpPr>
          <p:spPr bwMode="auto">
            <a:xfrm>
              <a:off x="2849" y="8583"/>
              <a:ext cx="1437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1000" tIns="42120" rIns="81000" bIns="42120" anchor="ctr" anchorCtr="1"/>
            <a:lstStyle/>
            <a:p>
              <a:pPr algn="ctr"/>
              <a:r>
                <a:rPr lang="en-US" altLang="zh-CN" sz="160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sysindexes</a:t>
              </a:r>
              <a:endParaRPr lang="en-US" altLang="zh-CN" sz="1600"/>
            </a:p>
          </p:txBody>
        </p:sp>
        <p:sp>
          <p:nvSpPr>
            <p:cNvPr id="51341" name="Line 144"/>
            <p:cNvSpPr>
              <a:spLocks noChangeShapeType="1"/>
            </p:cNvSpPr>
            <p:nvPr/>
          </p:nvSpPr>
          <p:spPr bwMode="auto">
            <a:xfrm>
              <a:off x="8601" y="8583"/>
              <a:ext cx="0" cy="4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2" name="Line 145"/>
            <p:cNvSpPr>
              <a:spLocks noChangeShapeType="1"/>
            </p:cNvSpPr>
            <p:nvPr/>
          </p:nvSpPr>
          <p:spPr bwMode="auto">
            <a:xfrm>
              <a:off x="4286" y="8583"/>
              <a:ext cx="0" cy="4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3" name="Line 146"/>
            <p:cNvSpPr>
              <a:spLocks noChangeShapeType="1"/>
            </p:cNvSpPr>
            <p:nvPr/>
          </p:nvSpPr>
          <p:spPr bwMode="auto">
            <a:xfrm>
              <a:off x="5723" y="8583"/>
              <a:ext cx="0" cy="4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4" name="Line 147"/>
            <p:cNvSpPr>
              <a:spLocks noChangeShapeType="1"/>
            </p:cNvSpPr>
            <p:nvPr/>
          </p:nvSpPr>
          <p:spPr bwMode="auto">
            <a:xfrm>
              <a:off x="7106" y="8583"/>
              <a:ext cx="0" cy="4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5" name="Line 148"/>
            <p:cNvSpPr>
              <a:spLocks noChangeShapeType="1"/>
            </p:cNvSpPr>
            <p:nvPr/>
          </p:nvSpPr>
          <p:spPr bwMode="auto">
            <a:xfrm>
              <a:off x="4286" y="8583"/>
              <a:ext cx="43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6" name="Line 149"/>
            <p:cNvSpPr>
              <a:spLocks noChangeShapeType="1"/>
            </p:cNvSpPr>
            <p:nvPr/>
          </p:nvSpPr>
          <p:spPr bwMode="auto">
            <a:xfrm>
              <a:off x="4286" y="9034"/>
              <a:ext cx="43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7" name="Line 150"/>
            <p:cNvSpPr>
              <a:spLocks noChangeShapeType="1"/>
            </p:cNvSpPr>
            <p:nvPr/>
          </p:nvSpPr>
          <p:spPr bwMode="auto">
            <a:xfrm>
              <a:off x="6399" y="9032"/>
              <a:ext cx="0" cy="7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码范围</a:t>
            </a:r>
            <a:r>
              <a:rPr lang="zh-CN" altLang="en-US" dirty="0" smtClean="0"/>
              <a:t>锁：范围</a:t>
            </a:r>
            <a:r>
              <a:rPr lang="zh-CN" altLang="en-US" dirty="0"/>
              <a:t>扫描</a:t>
            </a:r>
            <a:r>
              <a:rPr lang="zh-CN" altLang="en-US" dirty="0" smtClean="0"/>
              <a:t>查询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algn="l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select</a:t>
            </a:r>
            <a:r>
              <a:rPr lang="en-US" altLang="zh-CN" dirty="0" smtClean="0">
                <a:solidFill>
                  <a:schemeClr val="tx2"/>
                </a:solidFill>
              </a:rPr>
              <a:t> *</a:t>
            </a:r>
          </a:p>
          <a:p>
            <a:pPr lvl="1" algn="l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from</a:t>
            </a:r>
            <a:r>
              <a:rPr lang="en-US" altLang="zh-CN" dirty="0" smtClean="0">
                <a:solidFill>
                  <a:schemeClr val="tx2"/>
                </a:solidFill>
              </a:rPr>
              <a:t> employees</a:t>
            </a:r>
          </a:p>
          <a:p>
            <a:pPr lvl="1" algn="l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where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en-US" altLang="zh-CN" dirty="0" err="1" smtClean="0">
                <a:solidFill>
                  <a:schemeClr val="tx2"/>
                </a:solidFill>
              </a:rPr>
              <a:t>last_name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between</a:t>
            </a:r>
            <a:r>
              <a:rPr lang="en-US" altLang="zh-CN" dirty="0" smtClean="0">
                <a:solidFill>
                  <a:schemeClr val="tx2"/>
                </a:solidFill>
              </a:rPr>
              <a:t> 'Delaney'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en-US" altLang="zh-CN" dirty="0" smtClean="0">
                <a:solidFill>
                  <a:schemeClr val="tx2"/>
                </a:solidFill>
              </a:rPr>
              <a:t> '</a:t>
            </a:r>
            <a:r>
              <a:rPr lang="en-US" altLang="zh-CN" dirty="0" err="1" smtClean="0">
                <a:solidFill>
                  <a:schemeClr val="tx2"/>
                </a:solidFill>
              </a:rPr>
              <a:t>DuLaney</a:t>
            </a:r>
            <a:r>
              <a:rPr lang="en-US" altLang="zh-CN" dirty="0" smtClean="0">
                <a:solidFill>
                  <a:schemeClr val="tx2"/>
                </a:solidFill>
              </a:rPr>
              <a:t>'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dirty="0" smtClean="0"/>
              <a:t>	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Dallas, Donovan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Duluth</a:t>
            </a:r>
            <a:r>
              <a:rPr lang="zh-CN" altLang="en-US" dirty="0" smtClean="0"/>
              <a:t>是叶级的顺序索引码</a:t>
            </a:r>
            <a:r>
              <a:rPr lang="en-US" altLang="zh-CN" dirty="0" smtClean="0"/>
              <a:t>,</a:t>
            </a:r>
            <a:r>
              <a:rPr lang="zh-CN" altLang="en-US" dirty="0"/>
              <a:t>前</a:t>
            </a:r>
            <a:r>
              <a:rPr lang="zh-CN" altLang="en-US" dirty="0" smtClean="0"/>
              <a:t>两个码将获得码范围锁</a:t>
            </a:r>
            <a:r>
              <a:rPr lang="en-US" altLang="zh-CN" dirty="0" err="1" smtClean="0"/>
              <a:t>RangeS_S</a:t>
            </a:r>
            <a:r>
              <a:rPr lang="zh-CN" altLang="en-US" dirty="0" smtClean="0"/>
              <a:t>。码范围锁防止任何向以这两个码结束的区间插入数据。没有大于</a:t>
            </a:r>
            <a:r>
              <a:rPr lang="en-US" altLang="zh-CN" dirty="0" smtClean="0"/>
              <a:t>Dallas</a:t>
            </a:r>
            <a:r>
              <a:rPr lang="zh-CN" altLang="en-US" dirty="0" smtClean="0"/>
              <a:t>并且小于等于</a:t>
            </a:r>
            <a:r>
              <a:rPr lang="en-US" altLang="zh-CN" dirty="0" smtClean="0"/>
              <a:t>Donovan</a:t>
            </a:r>
            <a:r>
              <a:rPr lang="zh-CN" altLang="en-US" dirty="0" smtClean="0"/>
              <a:t>的元组可以插入，也没有大于</a:t>
            </a:r>
            <a:r>
              <a:rPr lang="en-US" altLang="zh-CN" dirty="0" smtClean="0"/>
              <a:t>Donovan</a:t>
            </a:r>
            <a:r>
              <a:rPr lang="zh-CN" altLang="en-US" dirty="0" smtClean="0"/>
              <a:t>并且小于等于</a:t>
            </a:r>
            <a:r>
              <a:rPr lang="en-US" altLang="zh-CN" dirty="0" smtClean="0"/>
              <a:t>Duluth</a:t>
            </a:r>
            <a:r>
              <a:rPr lang="zh-CN" altLang="en-US" dirty="0" smtClean="0"/>
              <a:t>的元组可以插入。 </a:t>
            </a:r>
          </a:p>
        </p:txBody>
      </p:sp>
      <p:sp>
        <p:nvSpPr>
          <p:cNvPr id="4" name="矩形 3"/>
          <p:cNvSpPr/>
          <p:nvPr/>
        </p:nvSpPr>
        <p:spPr>
          <a:xfrm>
            <a:off x="2267744" y="5652537"/>
            <a:ext cx="41857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能插入</a:t>
            </a:r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’</a:t>
            </a:r>
            <a:r>
              <a:rPr lang="en-US" altLang="zh-CN" sz="3200" b="1" cap="none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Dashagua</a:t>
            </a:r>
            <a:r>
              <a:rPr lang="en-US" altLang="zh-CN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’</a:t>
            </a:r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吗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" y="1571625"/>
            <a:ext cx="9124950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925111" y="285728"/>
            <a:ext cx="364715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54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锁之全家福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闩锁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908720"/>
            <a:ext cx="8726488" cy="1296144"/>
          </a:xfrm>
        </p:spPr>
        <p:txBody>
          <a:bodyPr/>
          <a:lstStyle/>
          <a:p>
            <a:r>
              <a:rPr lang="en-US" altLang="zh-CN" dirty="0" smtClean="0"/>
              <a:t>lock</a:t>
            </a:r>
            <a:r>
              <a:rPr lang="zh-CN" altLang="en-US" dirty="0" smtClean="0"/>
              <a:t>：保护逻辑对象</a:t>
            </a:r>
            <a:endParaRPr lang="en-US" altLang="zh-CN" dirty="0" smtClean="0"/>
          </a:p>
          <a:p>
            <a:r>
              <a:rPr lang="en-US" altLang="zh-CN" dirty="0" smtClean="0"/>
              <a:t>latch</a:t>
            </a:r>
            <a:r>
              <a:rPr lang="zh-CN" altLang="en-US" dirty="0" smtClean="0"/>
              <a:t>：保护内存页</a:t>
            </a:r>
            <a:endParaRPr lang="en-US" altLang="zh-CN" dirty="0" smtClean="0"/>
          </a:p>
        </p:txBody>
      </p:sp>
      <p:pic>
        <p:nvPicPr>
          <p:cNvPr id="199682" name="Picture 2" descr="http://file2.zhituad.com/thumb/201104/19/201104190838161900E905B_pri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3498" y="0"/>
            <a:ext cx="2490502" cy="1656184"/>
          </a:xfrm>
          <a:prstGeom prst="rect">
            <a:avLst/>
          </a:prstGeom>
          <a:noFill/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28077"/>
              </p:ext>
            </p:extLst>
          </p:nvPr>
        </p:nvGraphicFramePr>
        <p:xfrm>
          <a:off x="2699792" y="2348880"/>
          <a:ext cx="59046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页头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m_slotCnt</a:t>
                      </a:r>
                      <a:r>
                        <a:rPr lang="en-US" altLang="zh-CN" baseline="0" dirty="0" smtClean="0"/>
                        <a:t> 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m_freedata</a:t>
                      </a:r>
                      <a:r>
                        <a:rPr lang="en-US" altLang="zh-CN" dirty="0" smtClean="0"/>
                        <a:t>=111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(1, 100)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53258"/>
              </p:ext>
            </p:extLst>
          </p:nvPr>
        </p:nvGraphicFramePr>
        <p:xfrm>
          <a:off x="2699792" y="3479408"/>
          <a:ext cx="59046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页头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m_slotCnt</a:t>
                      </a:r>
                      <a:r>
                        <a:rPr lang="en-US" altLang="zh-CN" baseline="0" dirty="0" smtClean="0"/>
                        <a:t> 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m_freedata</a:t>
                      </a:r>
                      <a:r>
                        <a:rPr lang="en-US" altLang="zh-CN" dirty="0" smtClean="0"/>
                        <a:t>=111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(1, 100)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(2, 200)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62295"/>
              </p:ext>
            </p:extLst>
          </p:nvPr>
        </p:nvGraphicFramePr>
        <p:xfrm>
          <a:off x="2699792" y="4775552"/>
          <a:ext cx="590465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页头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m_slotCnt</a:t>
                      </a:r>
                      <a:r>
                        <a:rPr lang="en-US" altLang="zh-CN" baseline="0" dirty="0" smtClean="0"/>
                        <a:t> =2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m_freedata</a:t>
                      </a:r>
                      <a:r>
                        <a:rPr lang="en-US" altLang="zh-CN" dirty="0" smtClean="0"/>
                        <a:t>=126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(1, 100)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(3, 300)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1560" y="2348880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页中一行数据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356992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T1</a:t>
            </a:r>
            <a:r>
              <a:rPr lang="zh-CN" altLang="en-US" sz="2000" dirty="0" smtClean="0"/>
              <a:t>插入新的一行，但尚未更新页头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4581128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T2</a:t>
            </a:r>
            <a:r>
              <a:rPr lang="zh-CN" altLang="en-US" sz="2000" dirty="0" smtClean="0"/>
              <a:t>同时读入页头，插入新的一行，更新页头，</a:t>
            </a:r>
            <a:r>
              <a:rPr lang="en-US" altLang="zh-CN" sz="2000" dirty="0" smtClean="0"/>
              <a:t>T1</a:t>
            </a:r>
            <a:r>
              <a:rPr lang="zh-CN" altLang="en-US" sz="2000" dirty="0" smtClean="0"/>
              <a:t>的插入丢失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2195736" y="5805264"/>
            <a:ext cx="60195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使用序列号做聚簇索引码的问题</a:t>
            </a:r>
            <a:endParaRPr lang="zh-CN" altLang="en-US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封锁的定义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839200" cy="381280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封锁就是一个事务对某个数据对象加锁，取得对它一定的控制，限制其它事务对该数据对象使用</a:t>
            </a:r>
          </a:p>
          <a:p>
            <a:pPr eaLnBrk="1" hangingPunct="1">
              <a:defRPr/>
            </a:pPr>
            <a:r>
              <a:rPr lang="zh-CN" altLang="en-US" dirty="0" smtClean="0"/>
              <a:t>要访问一个数据项</a:t>
            </a:r>
            <a:r>
              <a:rPr lang="en-US" altLang="zh-CN" dirty="0" smtClean="0"/>
              <a:t>R</a:t>
            </a:r>
            <a:r>
              <a:rPr lang="zh-CN" altLang="en-US" dirty="0" smtClean="0"/>
              <a:t>，事务</a:t>
            </a:r>
            <a:r>
              <a:rPr lang="en-US" altLang="zh-CN" dirty="0" smtClean="0"/>
              <a:t>Ti</a:t>
            </a:r>
            <a:r>
              <a:rPr lang="zh-CN" altLang="en-US" dirty="0" smtClean="0"/>
              <a:t>必须先申请对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的封锁，如果</a:t>
            </a:r>
            <a:r>
              <a:rPr lang="en-US" altLang="zh-CN" dirty="0" smtClean="0"/>
              <a:t>R</a:t>
            </a:r>
            <a:r>
              <a:rPr lang="zh-CN" altLang="en-US" dirty="0" smtClean="0"/>
              <a:t>已经被事务</a:t>
            </a:r>
            <a:r>
              <a:rPr lang="en-US" altLang="zh-CN" dirty="0" err="1" smtClean="0"/>
              <a:t>Tj</a:t>
            </a:r>
            <a:r>
              <a:rPr lang="zh-CN" altLang="en-US" dirty="0" smtClean="0"/>
              <a:t>加了不相容的锁，则</a:t>
            </a:r>
            <a:r>
              <a:rPr lang="en-US" altLang="zh-CN" dirty="0" smtClean="0"/>
              <a:t>Ti</a:t>
            </a:r>
            <a:r>
              <a:rPr lang="zh-CN" altLang="en-US" dirty="0" smtClean="0"/>
              <a:t>需要等待，直至</a:t>
            </a:r>
            <a:r>
              <a:rPr lang="en-US" altLang="zh-CN" dirty="0" err="1" smtClean="0"/>
              <a:t>Tj</a:t>
            </a:r>
            <a:r>
              <a:rPr lang="zh-CN" altLang="en-US" dirty="0" smtClean="0"/>
              <a:t>释放它的封锁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封锁性能：事务吞吐量，</a:t>
            </a:r>
            <a:r>
              <a:rPr lang="en-US" altLang="zh-CN" dirty="0" smtClean="0"/>
              <a:t>TPC-C</a:t>
            </a:r>
            <a:endParaRPr lang="zh-CN" altLang="en-US" dirty="0" smtClean="0"/>
          </a:p>
        </p:txBody>
      </p:sp>
      <p:pic>
        <p:nvPicPr>
          <p:cNvPr id="22530" name="Picture 2" descr="http://pic9.nipic.com/20100901/2457331_184351777656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8535" y="4797152"/>
            <a:ext cx="2592287" cy="1819792"/>
          </a:xfrm>
          <a:prstGeom prst="rect">
            <a:avLst/>
          </a:prstGeom>
          <a:noFill/>
        </p:spPr>
      </p:pic>
      <p:sp>
        <p:nvSpPr>
          <p:cNvPr id="22532" name="AutoShape 4" descr="http://imgt3.bdstatic.com/it/u=2408521820,951466333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4" name="AutoShape 6" descr="http://imgt3.bdstatic.com/it/u=2408521820,951466333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536" name="Picture 8" descr="http://images.china.cn/news/attachement/jpg/site3/20100720/377070177448555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813126"/>
            <a:ext cx="2600315" cy="1731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显示锁信息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512" y="1484784"/>
            <a:ext cx="8330952" cy="5184576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CREATE VIEW </a:t>
            </a:r>
            <a:r>
              <a:rPr lang="en-US" sz="2000" dirty="0" err="1" smtClean="0">
                <a:solidFill>
                  <a:srgbClr val="FF0000"/>
                </a:solidFill>
              </a:rPr>
              <a:t>DBlocks</a:t>
            </a:r>
            <a:r>
              <a:rPr lang="en-US" sz="2000" dirty="0" smtClean="0"/>
              <a:t> AS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SELECT </a:t>
            </a:r>
            <a:r>
              <a:rPr lang="en-US" sz="2000" dirty="0" err="1" smtClean="0"/>
              <a:t>request_session_id</a:t>
            </a:r>
            <a:r>
              <a:rPr lang="en-US" sz="2000" dirty="0" smtClean="0"/>
              <a:t> as </a:t>
            </a:r>
            <a:r>
              <a:rPr lang="en-US" sz="2000" dirty="0" err="1" smtClean="0"/>
              <a:t>spid</a:t>
            </a:r>
            <a:r>
              <a:rPr lang="en-US" sz="2000" dirty="0" smtClean="0"/>
              <a:t>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db_name</a:t>
            </a:r>
            <a:r>
              <a:rPr lang="en-US" sz="2000" dirty="0" smtClean="0"/>
              <a:t>(</a:t>
            </a:r>
            <a:r>
              <a:rPr lang="en-US" sz="2000" dirty="0" err="1" smtClean="0"/>
              <a:t>resource_database_id</a:t>
            </a:r>
            <a:r>
              <a:rPr lang="en-US" sz="2000" dirty="0" smtClean="0"/>
              <a:t>) as </a:t>
            </a:r>
            <a:r>
              <a:rPr lang="en-US" sz="2000" dirty="0" err="1" smtClean="0"/>
              <a:t>dbname</a:t>
            </a:r>
            <a:r>
              <a:rPr lang="en-US" sz="2000" dirty="0" smtClean="0"/>
              <a:t>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CASE WHEN </a:t>
            </a:r>
            <a:r>
              <a:rPr lang="en-US" sz="2000" dirty="0" err="1" smtClean="0"/>
              <a:t>resource_type</a:t>
            </a:r>
            <a:r>
              <a:rPr lang="en-US" sz="2000" dirty="0" smtClean="0"/>
              <a:t> = 'OBJECT'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		THEN </a:t>
            </a:r>
            <a:r>
              <a:rPr lang="en-US" sz="2000" dirty="0" err="1" smtClean="0"/>
              <a:t>object_name</a:t>
            </a:r>
            <a:r>
              <a:rPr lang="en-US" sz="2000" dirty="0" smtClean="0"/>
              <a:t>(</a:t>
            </a:r>
            <a:r>
              <a:rPr lang="en-US" sz="2000" dirty="0" err="1" smtClean="0"/>
              <a:t>resource_associated_entity_id</a:t>
            </a:r>
            <a:r>
              <a:rPr lang="en-US" sz="2000" dirty="0" smtClean="0"/>
              <a:t>)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	WHEN </a:t>
            </a:r>
            <a:r>
              <a:rPr lang="en-US" sz="2000" dirty="0" err="1" smtClean="0"/>
              <a:t>resource_associated_entity_id</a:t>
            </a:r>
            <a:r>
              <a:rPr lang="en-US" sz="2000" dirty="0" smtClean="0"/>
              <a:t> = 0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		THEN 'n/a'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	ELSE </a:t>
            </a:r>
            <a:r>
              <a:rPr lang="en-US" sz="2000" dirty="0" err="1" smtClean="0"/>
              <a:t>object_name</a:t>
            </a:r>
            <a:r>
              <a:rPr lang="en-US" sz="2000" dirty="0" smtClean="0"/>
              <a:t>(</a:t>
            </a:r>
            <a:r>
              <a:rPr lang="en-US" sz="2000" dirty="0" err="1" smtClean="0"/>
              <a:t>p.object_id</a:t>
            </a:r>
            <a:r>
              <a:rPr lang="en-US" sz="2000" dirty="0" smtClean="0"/>
              <a:t>) END as </a:t>
            </a:r>
            <a:r>
              <a:rPr lang="en-US" sz="2000" dirty="0" err="1" smtClean="0"/>
              <a:t>entity_name</a:t>
            </a:r>
            <a:r>
              <a:rPr lang="en-US" sz="2000" dirty="0" smtClean="0"/>
              <a:t>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index_id</a:t>
            </a:r>
            <a:r>
              <a:rPr lang="en-US" sz="2000" dirty="0" smtClean="0"/>
              <a:t>, </a:t>
            </a:r>
            <a:r>
              <a:rPr lang="en-US" sz="2000" dirty="0" err="1" smtClean="0"/>
              <a:t>resource_type</a:t>
            </a:r>
            <a:r>
              <a:rPr lang="en-US" sz="2000" dirty="0" smtClean="0"/>
              <a:t> as resource,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resource_description</a:t>
            </a:r>
            <a:r>
              <a:rPr lang="en-US" sz="2000" dirty="0" smtClean="0"/>
              <a:t> as description, </a:t>
            </a:r>
            <a:r>
              <a:rPr lang="en-US" sz="2000" dirty="0" err="1" smtClean="0"/>
              <a:t>request_mode</a:t>
            </a:r>
            <a:r>
              <a:rPr lang="en-US" sz="2000" dirty="0" smtClean="0"/>
              <a:t> as mode,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err="1" smtClean="0"/>
              <a:t>request_status</a:t>
            </a:r>
            <a:r>
              <a:rPr lang="en-US" sz="2000" dirty="0" smtClean="0"/>
              <a:t> as status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FROM </a:t>
            </a:r>
            <a:r>
              <a:rPr lang="en-US" sz="2000" dirty="0" err="1" smtClean="0">
                <a:solidFill>
                  <a:srgbClr val="FF0000"/>
                </a:solidFill>
              </a:rPr>
              <a:t>sys.dm_tran_locks</a:t>
            </a:r>
            <a:r>
              <a:rPr lang="en-US" sz="2000" dirty="0" smtClean="0"/>
              <a:t> t LEFT JOIN </a:t>
            </a:r>
            <a:r>
              <a:rPr lang="en-US" sz="2000" dirty="0" err="1" smtClean="0">
                <a:solidFill>
                  <a:srgbClr val="FF0000"/>
                </a:solidFill>
              </a:rPr>
              <a:t>sys.partitions</a:t>
            </a:r>
            <a:r>
              <a:rPr lang="en-US" sz="2000" dirty="0" smtClean="0"/>
              <a:t> p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		ON </a:t>
            </a:r>
            <a:r>
              <a:rPr lang="en-US" sz="2000" dirty="0" err="1" smtClean="0"/>
              <a:t>p.hobt_id</a:t>
            </a:r>
            <a:r>
              <a:rPr lang="en-US" sz="2000" dirty="0" smtClean="0"/>
              <a:t> = </a:t>
            </a:r>
            <a:r>
              <a:rPr lang="en-US" sz="2000" dirty="0" err="1" smtClean="0"/>
              <a:t>t.resource_associated_entity_id</a:t>
            </a:r>
            <a:r>
              <a:rPr lang="en-US" sz="2000" dirty="0" smtClean="0"/>
              <a:t>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WHERE </a:t>
            </a:r>
            <a:r>
              <a:rPr lang="en-US" sz="2000" dirty="0" err="1" smtClean="0"/>
              <a:t>resource_database_id</a:t>
            </a:r>
            <a:r>
              <a:rPr lang="en-US" sz="2000" dirty="0" smtClean="0"/>
              <a:t> = </a:t>
            </a:r>
            <a:r>
              <a:rPr lang="en-US" sz="2000" dirty="0" err="1" smtClean="0"/>
              <a:t>db_id</a:t>
            </a:r>
            <a:r>
              <a:rPr lang="en-US" sz="2000" dirty="0" smtClean="0"/>
              <a:t>() </a:t>
            </a:r>
            <a:endParaRPr lang="zh-CN" altLang="en-US" sz="2000" dirty="0" smtClean="0"/>
          </a:p>
        </p:txBody>
      </p:sp>
      <p:sp>
        <p:nvSpPr>
          <p:cNvPr id="4" name="矩形 3"/>
          <p:cNvSpPr/>
          <p:nvPr/>
        </p:nvSpPr>
        <p:spPr>
          <a:xfrm>
            <a:off x="750438" y="908720"/>
            <a:ext cx="73551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2800" spc="50" dirty="0" smtClean="0">
                <a:ln w="11430"/>
                <a:solidFill>
                  <a:srgbClr val="FF0000"/>
                </a:solidFill>
              </a:rPr>
              <a:t>使用</a:t>
            </a:r>
            <a:r>
              <a:rPr lang="en-US" altLang="zh-CN" sz="2800" spc="50" dirty="0" err="1" smtClean="0">
                <a:ln w="11430"/>
                <a:solidFill>
                  <a:srgbClr val="FF0000"/>
                </a:solidFill>
              </a:rPr>
              <a:t>sp_lock</a:t>
            </a:r>
            <a:r>
              <a:rPr lang="zh-CN" altLang="en-US" sz="2800" spc="50" dirty="0" smtClean="0">
                <a:ln w="11430"/>
                <a:solidFill>
                  <a:srgbClr val="FF0000"/>
                </a:solidFill>
              </a:rPr>
              <a:t>或者查询</a:t>
            </a:r>
            <a:r>
              <a:rPr lang="en-US" altLang="zh-CN" sz="2800" spc="50" dirty="0" err="1" smtClean="0">
                <a:ln w="11430"/>
                <a:solidFill>
                  <a:srgbClr val="FF0000"/>
                </a:solidFill>
              </a:rPr>
              <a:t>sys.dm_tran_locks</a:t>
            </a:r>
            <a:r>
              <a:rPr lang="zh-CN" altLang="en-US" sz="2800" spc="50" dirty="0" smtClean="0">
                <a:ln w="11430"/>
                <a:solidFill>
                  <a:srgbClr val="FF0000"/>
                </a:solidFill>
              </a:rPr>
              <a:t>视图</a:t>
            </a:r>
            <a:endParaRPr lang="en-US" altLang="zh-CN" sz="2800" spc="50" dirty="0" smtClean="0">
              <a:ln w="11430"/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333399"/>
                </a:solidFill>
              </a:rPr>
              <a:t>显示锁信息</a:t>
            </a:r>
            <a:endParaRPr lang="zh-CN" altLang="en-US" dirty="0" smtClean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57250" y="1643063"/>
            <a:ext cx="7624763" cy="45243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USE 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student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SET TRANSACTION ISOLATION LEVEL </a:t>
            </a:r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REPEATABLE READ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SELECT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* 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FROM	S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&gt; 20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SELECT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*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FROM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</a:t>
            </a:r>
            <a:r>
              <a:rPr lang="en-US" altLang="zh-CN" sz="1800" dirty="0" err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Dblocks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WHERE  </a:t>
            </a:r>
            <a:r>
              <a:rPr lang="en-US" altLang="zh-CN" sz="1800" dirty="0" err="1" smtClean="0">
                <a:latin typeface="Times New Roman" pitchFamily="18" charset="0"/>
                <a:ea typeface="宋体" pitchFamily="2" charset="-122"/>
              </a:rPr>
              <a:t>spid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= @@</a:t>
            </a:r>
            <a:r>
              <a:rPr lang="en-US" altLang="zh-CN" sz="18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  AND 	</a:t>
            </a:r>
            <a:r>
              <a:rPr lang="en-US" altLang="zh-CN" sz="1800" dirty="0" err="1" smtClean="0">
                <a:latin typeface="Times New Roman" pitchFamily="18" charset="0"/>
                <a:ea typeface="宋体" pitchFamily="2" charset="-122"/>
              </a:rPr>
              <a:t>entity_name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= ‘S’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COMMIT TRAN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显示锁信息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116013" y="1268760"/>
            <a:ext cx="6842125" cy="31393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------------------</a:t>
            </a:r>
            <a:r>
              <a:rPr lang="zh-CN" altLang="en-US" sz="1800" dirty="0">
                <a:latin typeface="Times New Roman" pitchFamily="18" charset="0"/>
                <a:ea typeface="宋体" pitchFamily="2" charset="-122"/>
              </a:rPr>
              <a:t>隔离性级别为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READ COMMITTED</a:t>
            </a:r>
            <a:r>
              <a:rPr lang="zh-CN" altLang="en-US" sz="1800" dirty="0">
                <a:latin typeface="Times New Roman" pitchFamily="18" charset="0"/>
                <a:ea typeface="宋体" pitchFamily="2" charset="-122"/>
              </a:rPr>
              <a:t>的查询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---------------</a:t>
            </a:r>
          </a:p>
          <a:p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USE student</a:t>
            </a: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SET TRANSACTION ISOLATION LEVEL </a:t>
            </a:r>
            <a:r>
              <a:rPr lang="en-US" altLang="zh-CN" sz="18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READ COMMITTED</a:t>
            </a: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SELECT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* 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FROM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S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&gt; </a:t>
            </a:r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20</a:t>
            </a:r>
          </a:p>
          <a:p>
            <a:pPr algn="just"/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EXEC </a:t>
            </a:r>
            <a:r>
              <a:rPr lang="en-US" altLang="zh-CN" sz="1800" dirty="0" err="1">
                <a:latin typeface="Times New Roman" pitchFamily="18" charset="0"/>
                <a:ea typeface="宋体" pitchFamily="2" charset="-122"/>
              </a:rPr>
              <a:t>sp_lock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 @@</a:t>
            </a:r>
            <a:r>
              <a:rPr lang="en-US" altLang="zh-CN" sz="18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800" dirty="0">
              <a:latin typeface="Times New Roman" pitchFamily="18" charset="0"/>
              <a:ea typeface="宋体" pitchFamily="2" charset="-122"/>
            </a:endParaRPr>
          </a:p>
          <a:p>
            <a:pPr algn="just"/>
            <a:endParaRPr lang="en-US" altLang="zh-CN" sz="1800" dirty="0" smtClean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800" dirty="0" smtClean="0">
                <a:latin typeface="Times New Roman" pitchFamily="18" charset="0"/>
                <a:ea typeface="宋体" pitchFamily="2" charset="-122"/>
              </a:rPr>
              <a:t>COMMIT </a:t>
            </a:r>
            <a:r>
              <a:rPr lang="en-US" altLang="zh-CN" sz="1800" dirty="0">
                <a:latin typeface="Times New Roman" pitchFamily="18" charset="0"/>
                <a:ea typeface="宋体" pitchFamily="2" charset="-122"/>
              </a:rPr>
              <a:t>TRAN</a:t>
            </a:r>
            <a:endParaRPr lang="en-US" altLang="zh-CN" sz="1800" dirty="0"/>
          </a:p>
        </p:txBody>
      </p:sp>
      <p:graphicFrame>
        <p:nvGraphicFramePr>
          <p:cNvPr id="231428" name="Group 4"/>
          <p:cNvGraphicFramePr>
            <a:graphicFrameLocks noGrp="1"/>
          </p:cNvGraphicFramePr>
          <p:nvPr/>
        </p:nvGraphicFramePr>
        <p:xfrm>
          <a:off x="323850" y="4705350"/>
          <a:ext cx="8424863" cy="1463040"/>
        </p:xfrm>
        <a:graphic>
          <a:graphicData uri="http://schemas.openxmlformats.org/drawingml/2006/table">
            <a:tbl>
              <a:tblPr/>
              <a:tblGrid>
                <a:gridCol w="105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2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25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32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sp_lock</a:t>
                      </a: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的输出结果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spid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ObjId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Type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Resource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Status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-------------------------------------------------------------------------------------------------------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显示锁信息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827088" y="1055688"/>
            <a:ext cx="7624762" cy="23083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隔离性级别为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REPEATABLE READ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的查询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USE student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SET TRANSACTION ISOLATION LEVEL </a:t>
            </a:r>
            <a:r>
              <a:rPr lang="en-US" altLang="zh-CN" sz="16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REPEATABLE READ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SELECT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* 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FROM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S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&gt;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20</a:t>
            </a:r>
          </a:p>
          <a:p>
            <a:pPr algn="just"/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EXEC 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sp_lock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 @@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COMMIT TRAN</a:t>
            </a:r>
            <a:endParaRPr lang="en-US" altLang="zh-CN" sz="1600" dirty="0"/>
          </a:p>
        </p:txBody>
      </p:sp>
      <p:graphicFrame>
        <p:nvGraphicFramePr>
          <p:cNvPr id="232452" name="Group 4"/>
          <p:cNvGraphicFramePr>
            <a:graphicFrameLocks noGrp="1"/>
          </p:cNvGraphicFramePr>
          <p:nvPr/>
        </p:nvGraphicFramePr>
        <p:xfrm>
          <a:off x="611188" y="3406775"/>
          <a:ext cx="7848600" cy="3352800"/>
        </p:xfrm>
        <a:graphic>
          <a:graphicData uri="http://schemas.openxmlformats.org/drawingml/2006/table">
            <a:tbl>
              <a:tblPr/>
              <a:tblGrid>
                <a:gridCol w="896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9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sp_lock</a:t>
                      </a:r>
                      <a:r>
                        <a:rPr kumimoji="1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的输出结果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spid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ObjId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Type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Resource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Status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----------------------------------------------------------------------------------------------------------------------------------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1:31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1:30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(930085dfee46)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TAB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(a8007c139223)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(ab008cdbe580)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(930022f0d614)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显示锁信息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755650" y="1052513"/>
            <a:ext cx="7632700" cy="2301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隔离性级别为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SERIALIZABLE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的查询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---------------------------------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USE student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SET TRANSACTION ISOLATION LEVEL </a:t>
            </a:r>
            <a:r>
              <a:rPr lang="en-US" altLang="zh-CN" sz="16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SERIALIZABLE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SELECT	* 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FROM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S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&gt; 20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EXEC 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sp_lock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 @@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COMMIT TRAN</a:t>
            </a:r>
            <a:endParaRPr lang="en-US" altLang="zh-CN" sz="1600" dirty="0"/>
          </a:p>
        </p:txBody>
      </p:sp>
      <p:graphicFrame>
        <p:nvGraphicFramePr>
          <p:cNvPr id="233476" name="Group 4"/>
          <p:cNvGraphicFramePr>
            <a:graphicFrameLocks noGrp="1"/>
          </p:cNvGraphicFramePr>
          <p:nvPr/>
        </p:nvGraphicFramePr>
        <p:xfrm>
          <a:off x="395288" y="3357563"/>
          <a:ext cx="8353425" cy="3424320"/>
        </p:xfrm>
        <a:graphic>
          <a:graphicData uri="http://schemas.openxmlformats.org/drawingml/2006/table">
            <a:tbl>
              <a:tblPr/>
              <a:tblGrid>
                <a:gridCol w="54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sp_lock</a:t>
                      </a:r>
                      <a:r>
                        <a:rPr kumimoji="1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的输出结果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spid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Database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ObjId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IndId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Type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Resource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Status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---------------------------------------------------------------------------------------------------------------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1:31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1:30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(930085dfee46)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TAB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(a8007c139223)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RangeS</a:t>
                      </a: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(ab008cdbe580)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RangeS-S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(ffffffffffff)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RangeS-S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51</a:t>
                      </a:r>
                    </a:p>
                  </a:txBody>
                  <a:tcPr marL="90000" marR="900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(930022f0d614)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marL="90000" marR="90000" marT="36000" marB="360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显示锁信息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11188" y="1196975"/>
            <a:ext cx="7913687" cy="2301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------------------------------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隔离性级别为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READ COMMITTED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的更新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-----------------------------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USE student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SET TRANSACTION ISOLATION LEVEL </a:t>
            </a:r>
            <a:r>
              <a:rPr lang="en-US" altLang="zh-CN" sz="1600" dirty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READ COMMITTED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r>
              <a:rPr lang="en-US" altLang="zh-CN" sz="1600" dirty="0" smtClean="0">
                <a:solidFill>
                  <a:schemeClr val="hlink"/>
                </a:solidFill>
                <a:latin typeface="Times New Roman" pitchFamily="18" charset="0"/>
                <a:ea typeface="宋体" pitchFamily="2" charset="-122"/>
              </a:rPr>
              <a:t>UPDATE	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S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SET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SEX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= 0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&gt; 20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EXEC 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sp_lock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 @@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ROLLBACK TRAN</a:t>
            </a:r>
            <a:endParaRPr lang="en-US" altLang="zh-CN" sz="1600" dirty="0"/>
          </a:p>
        </p:txBody>
      </p:sp>
      <p:graphicFrame>
        <p:nvGraphicFramePr>
          <p:cNvPr id="234500" name="Group 4"/>
          <p:cNvGraphicFramePr>
            <a:graphicFrameLocks noGrp="1"/>
          </p:cNvGraphicFramePr>
          <p:nvPr/>
        </p:nvGraphicFramePr>
        <p:xfrm>
          <a:off x="684213" y="3825875"/>
          <a:ext cx="7754937" cy="2771778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8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sp_lock</a:t>
                      </a:r>
                      <a:r>
                        <a:rPr kumimoji="1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的输出结果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spid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ObjId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Type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Resource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Status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------------------------------------------------------------------------------------------------------------------------------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1:30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(930085dfee46)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TAB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2025058250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KEY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(930022f0d614)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显示锁信息</a:t>
            </a:r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1330325" y="1062038"/>
            <a:ext cx="7058025" cy="25463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--------------------------------------</a:t>
            </a:r>
            <a:r>
              <a:rPr lang="zh-CN" altLang="en-US" sz="1600" dirty="0">
                <a:latin typeface="Times New Roman" pitchFamily="18" charset="0"/>
                <a:ea typeface="宋体" pitchFamily="2" charset="-122"/>
              </a:rPr>
              <a:t>创建表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--------------------------------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USE student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SET TRANSACTION ISOLATION LEVEL READ COMMITTED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BEGIN TRAN</a:t>
            </a:r>
          </a:p>
          <a:p>
            <a:pPr algn="just"/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SELECT	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* </a:t>
            </a:r>
          </a:p>
          <a:p>
            <a:pPr algn="just"/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INTO	 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OldS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FROM	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S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WHERE </a:t>
            </a:r>
            <a:r>
              <a:rPr lang="en-US" altLang="zh-CN" sz="1600" dirty="0" smtClean="0">
                <a:latin typeface="Times New Roman" pitchFamily="18" charset="0"/>
                <a:ea typeface="宋体" pitchFamily="2" charset="-122"/>
              </a:rPr>
              <a:t>	AGE </a:t>
            </a:r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&gt; 20</a:t>
            </a: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EXEC sp_lock2 @@</a:t>
            </a:r>
            <a:r>
              <a:rPr lang="en-US" altLang="zh-CN" sz="1600" dirty="0" err="1">
                <a:latin typeface="Times New Roman" pitchFamily="18" charset="0"/>
                <a:ea typeface="宋体" pitchFamily="2" charset="-122"/>
              </a:rPr>
              <a:t>spid</a:t>
            </a:r>
            <a:endParaRPr lang="en-US" altLang="zh-CN" sz="1600" dirty="0">
              <a:latin typeface="Times New Roman" pitchFamily="18" charset="0"/>
              <a:ea typeface="宋体" pitchFamily="2" charset="-122"/>
            </a:endParaRPr>
          </a:p>
          <a:p>
            <a:pPr algn="just"/>
            <a:r>
              <a:rPr lang="en-US" altLang="zh-CN" sz="1600" dirty="0">
                <a:latin typeface="Times New Roman" pitchFamily="18" charset="0"/>
                <a:ea typeface="宋体" pitchFamily="2" charset="-122"/>
              </a:rPr>
              <a:t>COMMIT TRAN</a:t>
            </a:r>
            <a:endParaRPr lang="en-US" altLang="zh-CN" sz="1600" dirty="0"/>
          </a:p>
        </p:txBody>
      </p:sp>
      <p:graphicFrame>
        <p:nvGraphicFramePr>
          <p:cNvPr id="240800" name="Group 160"/>
          <p:cNvGraphicFramePr>
            <a:graphicFrameLocks noGrp="1"/>
          </p:cNvGraphicFramePr>
          <p:nvPr/>
        </p:nvGraphicFramePr>
        <p:xfrm>
          <a:off x="468313" y="3940175"/>
          <a:ext cx="8351837" cy="2743200"/>
        </p:xfrm>
        <a:graphic>
          <a:graphicData uri="http://schemas.openxmlformats.org/drawingml/2006/table">
            <a:tbl>
              <a:tblPr/>
              <a:tblGrid>
                <a:gridCol w="63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19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EXT</a:t>
                      </a:r>
                      <a:endParaRPr kumimoji="1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1:112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1:121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2041058307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TAB</a:t>
                      </a:r>
                      <a:endParaRPr kumimoji="1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Sch-M</a:t>
                      </a:r>
                      <a:endParaRPr kumimoji="1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显示锁信息</a:t>
            </a:r>
          </a:p>
        </p:txBody>
      </p:sp>
      <p:grpSp>
        <p:nvGrpSpPr>
          <p:cNvPr id="62467" name="Group 3"/>
          <p:cNvGrpSpPr>
            <a:grpSpLocks noChangeAspect="1"/>
          </p:cNvGrpSpPr>
          <p:nvPr/>
        </p:nvGrpSpPr>
        <p:grpSpPr bwMode="auto">
          <a:xfrm>
            <a:off x="900113" y="1125538"/>
            <a:ext cx="7488237" cy="2400300"/>
            <a:chOff x="2301" y="9762"/>
            <a:chExt cx="7200" cy="2835"/>
          </a:xfrm>
        </p:grpSpPr>
        <p:sp>
          <p:nvSpPr>
            <p:cNvPr id="62511" name="AutoShape 4"/>
            <p:cNvSpPr>
              <a:spLocks noChangeAspect="1" noChangeArrowheads="1"/>
            </p:cNvSpPr>
            <p:nvPr/>
          </p:nvSpPr>
          <p:spPr bwMode="auto">
            <a:xfrm>
              <a:off x="2301" y="9762"/>
              <a:ext cx="7200" cy="2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12" name="Text Box 5"/>
            <p:cNvSpPr txBox="1">
              <a:spLocks noChangeArrowheads="1"/>
            </p:cNvSpPr>
            <p:nvPr/>
          </p:nvSpPr>
          <p:spPr bwMode="auto">
            <a:xfrm>
              <a:off x="2437" y="9878"/>
              <a:ext cx="6928" cy="27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----------------------------------------------</a:t>
              </a:r>
              <a:r>
                <a:rPr lang="zh-CN" altLang="en-US" sz="1600" dirty="0">
                  <a:latin typeface="Times New Roman" pitchFamily="18" charset="0"/>
                  <a:ea typeface="宋体" pitchFamily="2" charset="-122"/>
                </a:rPr>
                <a:t>行锁</a:t>
              </a:r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--------------------------------------------------</a:t>
              </a: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USE student</a:t>
              </a: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SET TRANSACTION ISOLATION LEVEL READ COMMITTED</a:t>
              </a: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BEGIN TRAN</a:t>
              </a: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UPDATE </a:t>
              </a:r>
              <a:r>
                <a:rPr lang="en-US" altLang="zh-CN" sz="1600" dirty="0" smtClean="0">
                  <a:latin typeface="Times New Roman" pitchFamily="18" charset="0"/>
                  <a:ea typeface="宋体" pitchFamily="2" charset="-122"/>
                </a:rPr>
                <a:t>	</a:t>
              </a:r>
              <a:r>
                <a:rPr lang="en-US" altLang="zh-CN" sz="1600" dirty="0" err="1" smtClean="0">
                  <a:latin typeface="Times New Roman" pitchFamily="18" charset="0"/>
                  <a:ea typeface="宋体" pitchFamily="2" charset="-122"/>
                </a:rPr>
                <a:t>OldS</a:t>
              </a:r>
              <a:endParaRPr lang="en-US" altLang="zh-CN" sz="1600" dirty="0">
                <a:latin typeface="Times New Roman" pitchFamily="18" charset="0"/>
                <a:ea typeface="宋体" pitchFamily="2" charset="-122"/>
              </a:endParaRP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SET </a:t>
              </a:r>
              <a:r>
                <a:rPr lang="en-US" altLang="zh-CN" sz="1600" dirty="0" smtClean="0">
                  <a:latin typeface="Times New Roman" pitchFamily="18" charset="0"/>
                  <a:ea typeface="宋体" pitchFamily="2" charset="-122"/>
                </a:rPr>
                <a:t>	SNAME </a:t>
              </a:r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= '</a:t>
              </a:r>
              <a:r>
                <a:rPr lang="zh-CN" altLang="en-US" sz="1600" dirty="0">
                  <a:latin typeface="Times New Roman" pitchFamily="18" charset="0"/>
                  <a:ea typeface="宋体" pitchFamily="2" charset="-122"/>
                </a:rPr>
                <a:t>王非</a:t>
              </a:r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'</a:t>
              </a:r>
            </a:p>
            <a:p>
              <a:pPr algn="just"/>
              <a:r>
                <a:rPr lang="en-US" altLang="zh-CN" sz="1600" dirty="0" smtClean="0">
                  <a:latin typeface="Times New Roman" pitchFamily="18" charset="0"/>
                  <a:ea typeface="宋体" pitchFamily="2" charset="-122"/>
                </a:rPr>
                <a:t>WHERE	S</a:t>
              </a:r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# = 's1'</a:t>
              </a: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EXEC </a:t>
              </a:r>
              <a:r>
                <a:rPr lang="en-US" altLang="zh-CN" sz="1600" dirty="0" err="1">
                  <a:latin typeface="Times New Roman" pitchFamily="18" charset="0"/>
                  <a:ea typeface="宋体" pitchFamily="2" charset="-122"/>
                </a:rPr>
                <a:t>sp_lock</a:t>
              </a:r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 @@</a:t>
              </a:r>
              <a:r>
                <a:rPr lang="en-US" altLang="zh-CN" sz="1600" dirty="0" err="1">
                  <a:latin typeface="Times New Roman" pitchFamily="18" charset="0"/>
                  <a:ea typeface="宋体" pitchFamily="2" charset="-122"/>
                </a:rPr>
                <a:t>spid</a:t>
              </a:r>
              <a:endParaRPr lang="en-US" altLang="zh-CN" sz="1600" dirty="0">
                <a:latin typeface="Times New Roman" pitchFamily="18" charset="0"/>
                <a:ea typeface="宋体" pitchFamily="2" charset="-122"/>
              </a:endParaRPr>
            </a:p>
            <a:p>
              <a:pPr algn="just"/>
              <a:r>
                <a:rPr lang="en-US" altLang="zh-CN" sz="1600" dirty="0">
                  <a:latin typeface="Times New Roman" pitchFamily="18" charset="0"/>
                  <a:ea typeface="宋体" pitchFamily="2" charset="-122"/>
                </a:rPr>
                <a:t>COMMIT TRAN</a:t>
              </a:r>
              <a:endParaRPr lang="en-US" altLang="zh-CN" sz="1600" dirty="0"/>
            </a:p>
          </p:txBody>
        </p:sp>
      </p:grpSp>
      <p:graphicFrame>
        <p:nvGraphicFramePr>
          <p:cNvPr id="235526" name="Group 6"/>
          <p:cNvGraphicFramePr>
            <a:graphicFrameLocks noGrp="1"/>
          </p:cNvGraphicFramePr>
          <p:nvPr/>
        </p:nvGraphicFramePr>
        <p:xfrm>
          <a:off x="682625" y="3970338"/>
          <a:ext cx="7777163" cy="2411416"/>
        </p:xfrm>
        <a:graphic>
          <a:graphicData uri="http://schemas.openxmlformats.org/drawingml/2006/table">
            <a:tbl>
              <a:tblPr/>
              <a:tblGrid>
                <a:gridCol w="76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6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45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4488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sp_lock</a:t>
                      </a:r>
                      <a:r>
                        <a:rPr kumimoji="1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的输出结果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spid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ObjId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Type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Resource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Status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8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-----------------------------------------------------------------------------------------------------------------------------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2073058421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PAG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1:96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2073058421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RID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1:96:0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2073058421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TAB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GRANT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锁的实现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华文行楷" pitchFamily="2" charset="-122"/>
              </a:rPr>
              <a:t>锁管理器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华文新魏" pitchFamily="2" charset="-122"/>
              </a:rPr>
              <a:t>事务向锁管理器发送封锁的申请和释放请求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华文新魏" pitchFamily="2" charset="-122"/>
              </a:rPr>
              <a:t>锁管理器维护一个</a:t>
            </a:r>
            <a:r>
              <a:rPr lang="zh-CN" altLang="en-US" dirty="0" smtClean="0">
                <a:solidFill>
                  <a:srgbClr val="FF0000"/>
                </a:solidFill>
                <a:latin typeface="华文新魏" pitchFamily="2" charset="-122"/>
              </a:rPr>
              <a:t>锁表</a:t>
            </a:r>
            <a:r>
              <a:rPr lang="zh-CN" altLang="en-US" dirty="0" smtClean="0">
                <a:latin typeface="华文新魏" pitchFamily="2" charset="-122"/>
              </a:rPr>
              <a:t>记录锁的授予情况和处于等待状态的封锁请求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华文行楷" pitchFamily="2" charset="-122"/>
              </a:rPr>
              <a:t>锁表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华文新魏" pitchFamily="2" charset="-122"/>
              </a:rPr>
              <a:t>锁表一般作为内存中的</a:t>
            </a:r>
            <a:r>
              <a:rPr lang="en-US" altLang="zh-CN" dirty="0" smtClean="0">
                <a:latin typeface="华文新魏" pitchFamily="2" charset="-122"/>
              </a:rPr>
              <a:t>hash</a:t>
            </a:r>
            <a:r>
              <a:rPr lang="zh-CN" altLang="en-US" dirty="0" smtClean="0">
                <a:latin typeface="华文新魏" pitchFamily="2" charset="-122"/>
              </a:rPr>
              <a:t>表，按被封锁对象的名字建立索引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锁表结构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736"/>
            <a:ext cx="5040312" cy="51689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黑矩形表示已被授予的锁，白色表示等待的封锁请求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锁表同时记录锁的类型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新的封锁请求加到对应请求队列的末尾，当封锁请求与前面的锁相容时被批准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释放封锁时请求从队列中删除并检查后续请求是否满足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如果事务放弃，所有授予的和等待的锁请求都被删除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/>
              <a:t>为提高效率，锁管理器会记录每个事务持有锁的情况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 cstate="print"/>
          <a:srcRect l="19557" t="1344" r="20766" b="2420"/>
          <a:stretch>
            <a:fillRect/>
          </a:stretch>
        </p:blipFill>
        <p:spPr bwMode="auto">
          <a:xfrm>
            <a:off x="5580063" y="1530574"/>
            <a:ext cx="3403600" cy="4116387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  <p:cxnSp>
        <p:nvCxnSpPr>
          <p:cNvPr id="9" name="曲线连接符 8"/>
          <p:cNvCxnSpPr/>
          <p:nvPr/>
        </p:nvCxnSpPr>
        <p:spPr bwMode="auto">
          <a:xfrm rot="5400000">
            <a:off x="5940152" y="2765971"/>
            <a:ext cx="3096344" cy="1944216"/>
          </a:xfrm>
          <a:prstGeom prst="curvedConnector3">
            <a:avLst>
              <a:gd name="adj1" fmla="val 10032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miter lim="800000"/>
            <a:headEnd type="oval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两阶段封锁协议的内容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08720"/>
            <a:ext cx="8726488" cy="295232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Two-Phase Locking Protocol</a:t>
            </a:r>
          </a:p>
          <a:p>
            <a:pPr eaLnBrk="1" hangingPunct="1">
              <a:defRPr/>
            </a:pPr>
            <a:r>
              <a:rPr lang="zh-CN" altLang="en-US" dirty="0" smtClean="0"/>
              <a:t>增长阶段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pitchFamily="2" charset="-122"/>
              </a:rPr>
              <a:t>Growing Phase)</a:t>
            </a:r>
          </a:p>
          <a:p>
            <a:pPr lvl="1" eaLnBrk="1" hangingPunct="1">
              <a:defRPr/>
            </a:pPr>
            <a:r>
              <a:rPr lang="zh-CN" altLang="en-US" dirty="0" smtClean="0"/>
              <a:t>事务可以获得锁，但不能释放锁</a:t>
            </a:r>
          </a:p>
          <a:p>
            <a:pPr eaLnBrk="1" hangingPunct="1">
              <a:defRPr/>
            </a:pPr>
            <a:r>
              <a:rPr lang="zh-CN" altLang="en-US" dirty="0" smtClean="0"/>
              <a:t>缩减阶段</a:t>
            </a:r>
            <a:r>
              <a:rPr lang="en-US" altLang="zh-CN" dirty="0" smtClean="0"/>
              <a:t>(</a:t>
            </a:r>
            <a:r>
              <a:rPr lang="en-US" altLang="zh-CN" dirty="0" smtClean="0">
                <a:ea typeface="宋体" pitchFamily="2" charset="-122"/>
              </a:rPr>
              <a:t>Shrinking Phase)</a:t>
            </a:r>
          </a:p>
          <a:p>
            <a:pPr lvl="1" eaLnBrk="1" hangingPunct="1">
              <a:defRPr/>
            </a:pPr>
            <a:r>
              <a:rPr lang="zh-CN" altLang="en-US" dirty="0" smtClean="0"/>
              <a:t>事务可以释放锁，但不能获得锁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smtClean="0"/>
              <a:t>锁升级</a:t>
            </a:r>
          </a:p>
        </p:txBody>
      </p:sp>
      <p:grpSp>
        <p:nvGrpSpPr>
          <p:cNvPr id="69635" name="Group 13"/>
          <p:cNvGrpSpPr>
            <a:grpSpLocks/>
          </p:cNvGrpSpPr>
          <p:nvPr/>
        </p:nvGrpSpPr>
        <p:grpSpPr bwMode="auto">
          <a:xfrm>
            <a:off x="609600" y="1597025"/>
            <a:ext cx="7742238" cy="2911475"/>
            <a:chOff x="384" y="892"/>
            <a:chExt cx="4877" cy="1834"/>
          </a:xfrm>
        </p:grpSpPr>
        <p:sp>
          <p:nvSpPr>
            <p:cNvPr id="135172" name="AutoShape 4"/>
            <p:cNvSpPr>
              <a:spLocks noChangeArrowheads="1"/>
            </p:cNvSpPr>
            <p:nvPr/>
          </p:nvSpPr>
          <p:spPr bwMode="auto">
            <a:xfrm>
              <a:off x="865" y="940"/>
              <a:ext cx="4128" cy="1536"/>
            </a:xfrm>
            <a:prstGeom prst="rtTriangle">
              <a:avLst/>
            </a:pr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kumimoji="0"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ea typeface="宋体" pitchFamily="2" charset="-122"/>
                </a:rPr>
                <a:t>Locking cost</a:t>
              </a:r>
              <a:endPara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5173" name="AutoShape 5"/>
            <p:cNvSpPr>
              <a:spLocks noChangeArrowheads="1"/>
            </p:cNvSpPr>
            <p:nvPr/>
          </p:nvSpPr>
          <p:spPr bwMode="auto">
            <a:xfrm flipH="1" flipV="1">
              <a:off x="865" y="892"/>
              <a:ext cx="4128" cy="1536"/>
            </a:xfrm>
            <a:prstGeom prst="rtTriangle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rot="10800000" wrap="none" anchor="ctr"/>
            <a:lstStyle/>
            <a:p>
              <a:pPr algn="ctr" eaLnBrk="0" hangingPunct="0">
                <a:defRPr/>
              </a:pPr>
              <a:r>
                <a:rPr kumimoji="0"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ea typeface="宋体" pitchFamily="2" charset="-122"/>
                </a:rPr>
                <a:t>Concurrency cost</a:t>
              </a:r>
            </a:p>
          </p:txBody>
        </p:sp>
        <p:sp>
          <p:nvSpPr>
            <p:cNvPr id="135174" name="Text Box 6"/>
            <p:cNvSpPr txBox="1">
              <a:spLocks noChangeArrowheads="1"/>
            </p:cNvSpPr>
            <p:nvPr/>
          </p:nvSpPr>
          <p:spPr bwMode="auto">
            <a:xfrm>
              <a:off x="611" y="2476"/>
              <a:ext cx="454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Row</a:t>
              </a:r>
            </a:p>
          </p:txBody>
        </p:sp>
        <p:sp>
          <p:nvSpPr>
            <p:cNvPr id="135175" name="Text Box 7"/>
            <p:cNvSpPr txBox="1">
              <a:spLocks noChangeArrowheads="1"/>
            </p:cNvSpPr>
            <p:nvPr/>
          </p:nvSpPr>
          <p:spPr bwMode="auto">
            <a:xfrm>
              <a:off x="2654" y="2476"/>
              <a:ext cx="499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Page</a:t>
              </a:r>
            </a:p>
          </p:txBody>
        </p:sp>
        <p:sp>
          <p:nvSpPr>
            <p:cNvPr id="135176" name="Text Box 8"/>
            <p:cNvSpPr txBox="1">
              <a:spLocks noChangeArrowheads="1"/>
            </p:cNvSpPr>
            <p:nvPr/>
          </p:nvSpPr>
          <p:spPr bwMode="auto">
            <a:xfrm>
              <a:off x="4727" y="2476"/>
              <a:ext cx="534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Table</a:t>
              </a:r>
            </a:p>
          </p:txBody>
        </p:sp>
        <p:sp>
          <p:nvSpPr>
            <p:cNvPr id="69642" name="Line 9"/>
            <p:cNvSpPr>
              <a:spLocks noChangeShapeType="1"/>
            </p:cNvSpPr>
            <p:nvPr/>
          </p:nvSpPr>
          <p:spPr bwMode="auto">
            <a:xfrm>
              <a:off x="1105" y="2620"/>
              <a:ext cx="14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9643" name="Line 10"/>
            <p:cNvSpPr>
              <a:spLocks noChangeShapeType="1"/>
            </p:cNvSpPr>
            <p:nvPr/>
          </p:nvSpPr>
          <p:spPr bwMode="auto">
            <a:xfrm>
              <a:off x="3169" y="2620"/>
              <a:ext cx="15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9644" name="Line 11"/>
            <p:cNvSpPr>
              <a:spLocks noChangeShapeType="1"/>
            </p:cNvSpPr>
            <p:nvPr/>
          </p:nvSpPr>
          <p:spPr bwMode="auto">
            <a:xfrm flipV="1">
              <a:off x="625" y="1036"/>
              <a:ext cx="0" cy="13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5180" name="Text Box 12"/>
            <p:cNvSpPr txBox="1">
              <a:spLocks noChangeArrowheads="1"/>
            </p:cNvSpPr>
            <p:nvPr/>
          </p:nvSpPr>
          <p:spPr bwMode="auto">
            <a:xfrm rot="-5400000">
              <a:off x="273" y="1594"/>
              <a:ext cx="472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Cost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547664" y="4941168"/>
            <a:ext cx="589135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行锁代价高、并发度高</a:t>
            </a:r>
          </a:p>
          <a:p>
            <a:pPr algn="ctr"/>
            <a:r>
              <a:rPr lang="zh-CN" altLang="en-US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表锁代价低、并发度低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smtClean="0"/>
              <a:t>锁升级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锁升级是将众多细粒度锁转换为较少的粗粒度的锁的过程，以削减系统开销</a:t>
            </a:r>
          </a:p>
          <a:p>
            <a:pPr eaLnBrk="1" hangingPunct="1">
              <a:defRPr/>
            </a:pPr>
            <a:r>
              <a:rPr lang="zh-CN" altLang="en-US" dirty="0" smtClean="0"/>
              <a:t>当事务超过它的升级极限时，系统自动将行锁和页锁升级为表锁</a:t>
            </a:r>
          </a:p>
          <a:p>
            <a:pPr eaLnBrk="1" hangingPunct="1">
              <a:defRPr/>
            </a:pPr>
            <a:r>
              <a:rPr lang="zh-CN" altLang="en-US" dirty="0" smtClean="0"/>
              <a:t>例如，当事务从表中请求行时，系统获取相应行上的锁，并在包含这些行的页和表上放置意向锁。当事务控制的锁数量超过其极限时，系统将表上的意向锁更改为更强的锁（如将</a:t>
            </a:r>
            <a:r>
              <a:rPr lang="en-US" altLang="zh-CN" dirty="0" smtClean="0"/>
              <a:t>IX</a:t>
            </a:r>
            <a:r>
              <a:rPr lang="zh-CN" altLang="en-US" dirty="0" smtClean="0"/>
              <a:t>锁更改为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锁），释放事务持有的所有页级锁和行级锁，从而削减锁的开销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各种操作下的锁授予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ClusterOrders</a:t>
            </a:r>
            <a:r>
              <a:rPr lang="zh-CN" altLang="en-US" dirty="0" smtClean="0">
                <a:solidFill>
                  <a:srgbClr val="FF0000"/>
                </a:solidFill>
              </a:rPr>
              <a:t>：基于</a:t>
            </a:r>
            <a:r>
              <a:rPr lang="en-US" altLang="zh-CN" dirty="0" smtClean="0">
                <a:solidFill>
                  <a:srgbClr val="FF0000"/>
                </a:solidFill>
              </a:rPr>
              <a:t>OrderID</a:t>
            </a:r>
            <a:r>
              <a:rPr lang="zh-CN" altLang="en-US" dirty="0" smtClean="0">
                <a:solidFill>
                  <a:srgbClr val="FF0000"/>
                </a:solidFill>
              </a:rPr>
              <a:t>的聚簇表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CN" dirty="0" smtClean="0">
                <a:solidFill>
                  <a:srgbClr val="FF0000"/>
                </a:solidFill>
              </a:rPr>
              <a:t>ClusterOrders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ShipName</a:t>
            </a:r>
            <a:r>
              <a:rPr lang="zh-CN" altLang="en-US" dirty="0" smtClean="0">
                <a:solidFill>
                  <a:srgbClr val="FF0000"/>
                </a:solidFill>
              </a:rPr>
              <a:t>上建有非聚簇索引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HeapOrders</a:t>
            </a:r>
            <a:r>
              <a:rPr lang="zh-CN" altLang="en-US" dirty="0" smtClean="0">
                <a:solidFill>
                  <a:srgbClr val="FF0000"/>
                </a:solidFill>
              </a:rPr>
              <a:t>：堆表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CN" dirty="0" smtClean="0">
                <a:solidFill>
                  <a:srgbClr val="FF0000"/>
                </a:solidFill>
              </a:rPr>
              <a:t>HeapOrders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EmployeeID</a:t>
            </a:r>
            <a:r>
              <a:rPr lang="zh-CN" altLang="en-US" dirty="0" smtClean="0">
                <a:solidFill>
                  <a:srgbClr val="FF0000"/>
                </a:solidFill>
              </a:rPr>
              <a:t>上建有非聚簇索引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各种操作下的锁授予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11760" y="836712"/>
            <a:ext cx="374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0000"/>
                </a:solidFill>
              </a:rPr>
              <a:t>select 	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just"/>
            <a:r>
              <a:rPr lang="en-US" altLang="zh-CN" dirty="0" smtClean="0">
                <a:solidFill>
                  <a:srgbClr val="FF0000"/>
                </a:solidFill>
              </a:rPr>
              <a:t>from	ClusterOrders</a:t>
            </a:r>
          </a:p>
          <a:p>
            <a:pPr algn="just"/>
            <a:r>
              <a:rPr lang="en-US" altLang="zh-CN" dirty="0" smtClean="0">
                <a:solidFill>
                  <a:srgbClr val="FF0000"/>
                </a:solidFill>
              </a:rPr>
              <a:t>where	OrderID = 10250</a:t>
            </a: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132856"/>
            <a:ext cx="682365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136" y="4869160"/>
            <a:ext cx="736566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555776" y="3573016"/>
            <a:ext cx="3744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select 	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from	HeapOrders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	OrderID = 10250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各种操作下的锁授予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2483768" y="908720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select 	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from	HeapOrders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	EmploeeID = 5</a:t>
            </a: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653136"/>
            <a:ext cx="789001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481" y="2204864"/>
            <a:ext cx="64548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阻塞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39553" y="2492896"/>
            <a:ext cx="34563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begin </a:t>
            </a:r>
            <a:r>
              <a:rPr lang="en-US" altLang="zh-CN" dirty="0" err="1">
                <a:solidFill>
                  <a:srgbClr val="FF0000"/>
                </a:solidFill>
              </a:rPr>
              <a:t>tran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update 	T1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set 		col1 </a:t>
            </a:r>
            <a:r>
              <a:rPr lang="en-US" altLang="zh-CN" dirty="0">
                <a:solidFill>
                  <a:srgbClr val="FF0000"/>
                </a:solidFill>
              </a:rPr>
              <a:t>= 'a'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101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1880" y="5724545"/>
            <a:ext cx="51860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懵圈：我居然被阻塞了！？</a:t>
            </a:r>
            <a:endParaRPr lang="en-US" altLang="zh-CN" sz="32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3" y="755122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create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col1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</a:t>
            </a:r>
            <a:r>
              <a:rPr lang="en-US" altLang="zh-CN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</a:t>
            </a:r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create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table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col2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</a:t>
            </a:r>
            <a:r>
              <a:rPr lang="en-US" altLang="zh-CN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</a:t>
            </a:r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into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values </a:t>
            </a:r>
            <a:r>
              <a:rPr lang="en-US" altLang="zh-CN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101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102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'B'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103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'C</a:t>
            </a:r>
            <a:r>
              <a:rPr lang="en-US" altLang="zh-CN" dirty="0" smtClean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</a:t>
            </a:r>
            <a:r>
              <a:rPr lang="en-US" altLang="zh-CN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zh-CN" altLang="en-US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insert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into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values 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201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202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'B'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),(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203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'C'</a:t>
            </a:r>
            <a:r>
              <a:rPr lang="en-US" altLang="zh-CN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</p:txBody>
      </p:sp>
      <p:sp>
        <p:nvSpPr>
          <p:cNvPr id="12" name="Rectangle 6"/>
          <p:cNvSpPr/>
          <p:nvPr/>
        </p:nvSpPr>
        <p:spPr>
          <a:xfrm>
            <a:off x="4680012" y="3933056"/>
            <a:ext cx="37804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begin </a:t>
            </a:r>
            <a:r>
              <a:rPr lang="en-US" altLang="zh-CN" dirty="0" err="1">
                <a:solidFill>
                  <a:srgbClr val="FF0000"/>
                </a:solidFill>
              </a:rPr>
              <a:t>tran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update 	T1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set 		col1 </a:t>
            </a:r>
            <a:r>
              <a:rPr lang="en-US" altLang="zh-CN" dirty="0">
                <a:solidFill>
                  <a:srgbClr val="FF0000"/>
                </a:solidFill>
              </a:rPr>
              <a:t>= 'a'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dirty="0" smtClean="0">
                <a:solidFill>
                  <a:srgbClr val="FF0000"/>
                </a:solidFill>
              </a:rPr>
              <a:t>103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阻塞探源：谁动了我的奶酪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99792" y="836712"/>
            <a:ext cx="36724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SELECT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FROM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Dblocks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spid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52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AND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FF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entity_name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'T1'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1" y="2276872"/>
            <a:ext cx="8746857" cy="14464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1800" y="3617729"/>
            <a:ext cx="36724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SELECT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smtClean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FROM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Dblocks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WHERE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spid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54</a:t>
            </a:r>
            <a:endParaRPr lang="en-US" altLang="zh-CN" sz="20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AND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2000" dirty="0" err="1" smtClean="0">
                <a:solidFill>
                  <a:srgbClr val="FF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entity_name</a:t>
            </a:r>
            <a:r>
              <a:rPr lang="en-US" altLang="zh-CN" sz="2000" dirty="0" smtClean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20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'T1'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085184"/>
            <a:ext cx="886443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索引大法好：提高并行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29323" y="4140369"/>
            <a:ext cx="26853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井水不犯河水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63688" y="869811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create index idx_T1_id on T1(id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764909" cy="2160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" y="5085184"/>
            <a:ext cx="9038330" cy="1497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死锁</a:t>
            </a:r>
            <a:r>
              <a:rPr lang="en-US" altLang="zh-CN" smtClean="0"/>
              <a:t>(Deadlock)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963" y="980728"/>
            <a:ext cx="8726487" cy="1905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两个事务都封锁了一些数据对象，并相互等待对方释放另一些数据对象以便对其封锁，结果两个事务都不能结束，则发生死锁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 l="14131" t="2899" r="13043" b="1450"/>
          <a:stretch>
            <a:fillRect/>
          </a:stretch>
        </p:blipFill>
        <p:spPr bwMode="auto">
          <a:xfrm>
            <a:off x="2700338" y="2758728"/>
            <a:ext cx="3697287" cy="364172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  <a:defRPr/>
            </a:pPr>
            <a:r>
              <a:rPr lang="zh-CN" altLang="en-US" dirty="0"/>
              <a:t>死锁发生的条件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08720"/>
            <a:ext cx="8458200" cy="4464496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①互斥条件：</a:t>
            </a:r>
            <a:r>
              <a:rPr lang="zh-CN" altLang="en-US" dirty="0" smtClean="0"/>
              <a:t>事务请求对资源的独占控制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②占有等待条件：</a:t>
            </a:r>
            <a:r>
              <a:rPr lang="zh-CN" altLang="en-US" dirty="0" smtClean="0"/>
              <a:t>事务已持有一定资源，又去申请并等待其它资源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③非抢占条件：</a:t>
            </a:r>
            <a:r>
              <a:rPr lang="zh-CN" altLang="en-US" dirty="0" smtClean="0"/>
              <a:t>直到资源被持有它的事务释放之前，不可能将该资源强制从持有它的事务夺去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④循环等待条件：</a:t>
            </a:r>
            <a:r>
              <a:rPr lang="zh-CN" altLang="en-US" dirty="0" smtClean="0"/>
              <a:t>存在事务相互等待的等待圈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228600" y="5373216"/>
            <a:ext cx="87264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32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定理：</a:t>
            </a:r>
            <a:r>
              <a:rPr lang="zh-CN" altLang="en-US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在条件① ② ③成立的前提下，条件④是死锁存在的充分必要条件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两阶段封锁协议</a:t>
            </a:r>
          </a:p>
        </p:txBody>
      </p:sp>
      <p:cxnSp>
        <p:nvCxnSpPr>
          <p:cNvPr id="5" name="直接箭头连接符 4"/>
          <p:cNvCxnSpPr/>
          <p:nvPr/>
        </p:nvCxnSpPr>
        <p:spPr bwMode="auto">
          <a:xfrm flipV="1">
            <a:off x="1558664" y="1416184"/>
            <a:ext cx="3085344" cy="1779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 bwMode="auto">
          <a:xfrm>
            <a:off x="4644008" y="1416184"/>
            <a:ext cx="3096344" cy="19408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 rot="19835021">
            <a:off x="1198759" y="1857271"/>
            <a:ext cx="3351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lock</a:t>
            </a:r>
            <a:r>
              <a:rPr lang="en-US" altLang="zh-CN" sz="1600" dirty="0"/>
              <a:t>-S(A)</a:t>
            </a:r>
            <a:r>
              <a:rPr lang="en-US" altLang="zh-CN" sz="1600" dirty="0">
                <a:latin typeface="Times New Roman"/>
              </a:rPr>
              <a:t>…</a:t>
            </a:r>
            <a:r>
              <a:rPr lang="en-US" altLang="zh-CN" sz="1600" dirty="0">
                <a:solidFill>
                  <a:srgbClr val="FF0000"/>
                </a:solidFill>
              </a:rPr>
              <a:t>lock</a:t>
            </a:r>
            <a:r>
              <a:rPr lang="en-US" altLang="zh-CN" sz="1600" dirty="0"/>
              <a:t>-S(B)</a:t>
            </a:r>
            <a:r>
              <a:rPr lang="en-US" altLang="zh-CN" sz="1600" dirty="0">
                <a:latin typeface="Times New Roman"/>
              </a:rPr>
              <a:t>…</a:t>
            </a:r>
            <a:r>
              <a:rPr lang="en-US" altLang="zh-CN" sz="1600" dirty="0">
                <a:solidFill>
                  <a:srgbClr val="FF0000"/>
                </a:solidFill>
              </a:rPr>
              <a:t>lock</a:t>
            </a:r>
            <a:r>
              <a:rPr lang="en-US" altLang="zh-CN" sz="1600" dirty="0"/>
              <a:t>-X(C)</a:t>
            </a:r>
            <a:r>
              <a:rPr lang="en-US" altLang="zh-CN" sz="1600" dirty="0">
                <a:latin typeface="Times New Roman"/>
              </a:rPr>
              <a:t>…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 rot="1982688">
            <a:off x="4563250" y="1930928"/>
            <a:ext cx="3582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2060"/>
                </a:solidFill>
              </a:rPr>
              <a:t>unlock</a:t>
            </a:r>
            <a:r>
              <a:rPr lang="en-US" altLang="zh-CN" sz="1800" dirty="0"/>
              <a:t>(A)</a:t>
            </a:r>
            <a:r>
              <a:rPr lang="en-US" altLang="zh-CN" sz="1800" dirty="0">
                <a:latin typeface="Times New Roman"/>
              </a:rPr>
              <a:t>…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unlock</a:t>
            </a:r>
            <a:r>
              <a:rPr lang="en-US" altLang="zh-CN" sz="1800" dirty="0"/>
              <a:t>(C)</a:t>
            </a:r>
            <a:r>
              <a:rPr lang="en-US" altLang="zh-CN" sz="1800" dirty="0">
                <a:latin typeface="Times New Roman"/>
              </a:rPr>
              <a:t>…</a:t>
            </a:r>
            <a:r>
              <a:rPr lang="en-US" altLang="zh-CN" sz="1800" dirty="0">
                <a:solidFill>
                  <a:srgbClr val="002060"/>
                </a:solidFill>
              </a:rPr>
              <a:t>unlock</a:t>
            </a:r>
            <a:r>
              <a:rPr lang="en-US" altLang="zh-CN" sz="1800" dirty="0"/>
              <a:t>(B)</a:t>
            </a:r>
            <a:endParaRPr lang="zh-CN" altLang="en-US" sz="1800" dirty="0"/>
          </a:p>
        </p:txBody>
      </p:sp>
      <p:cxnSp>
        <p:nvCxnSpPr>
          <p:cNvPr id="15" name="直接箭头连接符 14"/>
          <p:cNvCxnSpPr/>
          <p:nvPr/>
        </p:nvCxnSpPr>
        <p:spPr bwMode="auto">
          <a:xfrm flipV="1">
            <a:off x="1558664" y="4589107"/>
            <a:ext cx="1854895" cy="10548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 bwMode="auto">
          <a:xfrm flipV="1">
            <a:off x="4499992" y="4589107"/>
            <a:ext cx="844773" cy="5840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 rot="19835021">
            <a:off x="1208677" y="4673897"/>
            <a:ext cx="2376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lock</a:t>
            </a:r>
            <a:r>
              <a:rPr lang="en-US" altLang="zh-CN" sz="1600" dirty="0" smtClean="0"/>
              <a:t>-S(A)…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lock</a:t>
            </a:r>
            <a:r>
              <a:rPr lang="en-US" altLang="zh-CN" sz="1600" dirty="0" smtClean="0"/>
              <a:t>-S(B)</a:t>
            </a:r>
            <a:endParaRPr lang="zh-CN" altLang="en-US" sz="1600" dirty="0"/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3413559" y="4589107"/>
            <a:ext cx="1086433" cy="5840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rot="1775341">
            <a:off x="3486193" y="4518963"/>
            <a:ext cx="1303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2060"/>
                </a:solidFill>
              </a:rPr>
              <a:t>unlock</a:t>
            </a:r>
            <a:r>
              <a:rPr lang="en-US" altLang="zh-CN" sz="1600" dirty="0" smtClean="0"/>
              <a:t>-S(A)</a:t>
            </a:r>
            <a:endParaRPr lang="zh-CN" altLang="en-US" sz="1600" dirty="0"/>
          </a:p>
        </p:txBody>
      </p:sp>
      <p:sp>
        <p:nvSpPr>
          <p:cNvPr id="30" name="矩形 29"/>
          <p:cNvSpPr/>
          <p:nvPr/>
        </p:nvSpPr>
        <p:spPr>
          <a:xfrm rot="19560124">
            <a:off x="4587378" y="4964432"/>
            <a:ext cx="997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lock</a:t>
            </a:r>
            <a:r>
              <a:rPr lang="en-US" altLang="zh-CN" sz="1600" dirty="0"/>
              <a:t>-X(C)</a:t>
            </a:r>
            <a:endParaRPr lang="zh-CN" altLang="en-US" sz="1600" dirty="0"/>
          </a:p>
        </p:txBody>
      </p:sp>
      <p:sp>
        <p:nvSpPr>
          <p:cNvPr id="31" name="矩形 30"/>
          <p:cNvSpPr/>
          <p:nvPr/>
        </p:nvSpPr>
        <p:spPr>
          <a:xfrm rot="1630754">
            <a:off x="5386967" y="4690489"/>
            <a:ext cx="2114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</a:rPr>
              <a:t>unlock</a:t>
            </a:r>
            <a:r>
              <a:rPr lang="en-US" altLang="zh-CN" sz="1600" dirty="0"/>
              <a:t>(C)</a:t>
            </a:r>
            <a:r>
              <a:rPr lang="en-US" altLang="zh-CN" sz="1600" dirty="0">
                <a:latin typeface="Times New Roman"/>
              </a:rPr>
              <a:t>…</a:t>
            </a:r>
            <a:r>
              <a:rPr lang="en-US" altLang="zh-CN" sz="1600" dirty="0">
                <a:solidFill>
                  <a:srgbClr val="002060"/>
                </a:solidFill>
              </a:rPr>
              <a:t>unlock</a:t>
            </a:r>
            <a:r>
              <a:rPr lang="en-US" altLang="zh-CN" sz="1600" dirty="0"/>
              <a:t>(B)</a:t>
            </a:r>
            <a:endParaRPr lang="zh-CN" altLang="en-US" sz="1600" dirty="0"/>
          </a:p>
        </p:txBody>
      </p:sp>
      <p:cxnSp>
        <p:nvCxnSpPr>
          <p:cNvPr id="32" name="直接箭头连接符 31"/>
          <p:cNvCxnSpPr/>
          <p:nvPr/>
        </p:nvCxnSpPr>
        <p:spPr bwMode="auto">
          <a:xfrm>
            <a:off x="5344765" y="4603296"/>
            <a:ext cx="1904755" cy="9396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059832" y="241558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9900CC"/>
                </a:solidFill>
              </a:rPr>
              <a:t>遵从两段锁协议</a:t>
            </a:r>
          </a:p>
        </p:txBody>
      </p:sp>
      <p:sp>
        <p:nvSpPr>
          <p:cNvPr id="38" name="矩形 37"/>
          <p:cNvSpPr/>
          <p:nvPr/>
        </p:nvSpPr>
        <p:spPr>
          <a:xfrm>
            <a:off x="2771800" y="556462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9900CC"/>
                </a:solidFill>
              </a:rPr>
              <a:t>不</a:t>
            </a:r>
            <a:r>
              <a:rPr lang="zh-CN" altLang="en-US" sz="3200" dirty="0" smtClean="0">
                <a:solidFill>
                  <a:srgbClr val="9900CC"/>
                </a:solidFill>
              </a:rPr>
              <a:t>遵从</a:t>
            </a:r>
            <a:r>
              <a:rPr lang="zh-CN" altLang="en-US" sz="3200" dirty="0">
                <a:solidFill>
                  <a:srgbClr val="9900CC"/>
                </a:solidFill>
              </a:rPr>
              <a:t>两段锁协议</a:t>
            </a:r>
          </a:p>
        </p:txBody>
      </p:sp>
    </p:spTree>
    <p:extLst>
      <p:ext uri="{BB962C8B-B14F-4D97-AF65-F5344CB8AC3E}">
        <p14:creationId xmlns:p14="http://schemas.microsoft.com/office/powerpoint/2010/main" val="8693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死锁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650922"/>
              </p:ext>
            </p:extLst>
          </p:nvPr>
        </p:nvGraphicFramePr>
        <p:xfrm>
          <a:off x="471488" y="1340768"/>
          <a:ext cx="8185150" cy="26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Document" r:id="rId4" imgW="5641056" imgH="1818844" progId="Word.Document.8">
                  <p:embed/>
                </p:oleObj>
              </mc:Choice>
              <mc:Fallback>
                <p:oleObj name="Document" r:id="rId4" imgW="5641056" imgH="181884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1340768"/>
                        <a:ext cx="8185150" cy="264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Oval 4"/>
          <p:cNvSpPr>
            <a:spLocks noChangeArrowheads="1"/>
          </p:cNvSpPr>
          <p:nvPr/>
        </p:nvSpPr>
        <p:spPr bwMode="auto">
          <a:xfrm>
            <a:off x="4081463" y="4368130"/>
            <a:ext cx="9906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T2</a:t>
            </a:r>
          </a:p>
        </p:txBody>
      </p:sp>
      <p:sp>
        <p:nvSpPr>
          <p:cNvPr id="2053" name="Oval 5"/>
          <p:cNvSpPr>
            <a:spLocks noChangeArrowheads="1"/>
          </p:cNvSpPr>
          <p:nvPr/>
        </p:nvSpPr>
        <p:spPr bwMode="auto">
          <a:xfrm>
            <a:off x="2786063" y="5296818"/>
            <a:ext cx="9906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T1</a:t>
            </a:r>
          </a:p>
        </p:txBody>
      </p:sp>
      <p:sp>
        <p:nvSpPr>
          <p:cNvPr id="2054" name="Oval 6"/>
          <p:cNvSpPr>
            <a:spLocks noChangeArrowheads="1"/>
          </p:cNvSpPr>
          <p:nvPr/>
        </p:nvSpPr>
        <p:spPr bwMode="auto">
          <a:xfrm>
            <a:off x="5453063" y="5220618"/>
            <a:ext cx="990600" cy="457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T3</a:t>
            </a:r>
          </a:p>
        </p:txBody>
      </p:sp>
      <p:sp>
        <p:nvSpPr>
          <p:cNvPr id="173063" name="Line 7"/>
          <p:cNvSpPr>
            <a:spLocks noChangeShapeType="1"/>
          </p:cNvSpPr>
          <p:nvPr/>
        </p:nvSpPr>
        <p:spPr bwMode="auto">
          <a:xfrm flipV="1">
            <a:off x="3395663" y="4749130"/>
            <a:ext cx="762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064" name="Line 8"/>
          <p:cNvSpPr>
            <a:spLocks noChangeShapeType="1"/>
          </p:cNvSpPr>
          <p:nvPr/>
        </p:nvSpPr>
        <p:spPr bwMode="auto">
          <a:xfrm flipH="1">
            <a:off x="3776663" y="551113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065" name="Line 9"/>
          <p:cNvSpPr>
            <a:spLocks noChangeShapeType="1"/>
          </p:cNvSpPr>
          <p:nvPr/>
        </p:nvSpPr>
        <p:spPr bwMode="auto">
          <a:xfrm>
            <a:off x="4767263" y="4825330"/>
            <a:ext cx="762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066" name="Line 10"/>
          <p:cNvSpPr>
            <a:spLocks noChangeShapeType="1"/>
          </p:cNvSpPr>
          <p:nvPr/>
        </p:nvSpPr>
        <p:spPr bwMode="auto">
          <a:xfrm flipH="1" flipV="1">
            <a:off x="5072063" y="4672930"/>
            <a:ext cx="685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3" grpId="0" animBg="1"/>
      <p:bldP spid="173064" grpId="0" animBg="1"/>
      <p:bldP spid="173065" grpId="0" animBg="1"/>
      <p:bldP spid="1730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循环死锁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92218"/>
              </p:ext>
            </p:extLst>
          </p:nvPr>
        </p:nvGraphicFramePr>
        <p:xfrm>
          <a:off x="1043062" y="842788"/>
          <a:ext cx="7345362" cy="5970588"/>
        </p:xfrm>
        <a:graphic>
          <a:graphicData uri="http://schemas.openxmlformats.org/drawingml/2006/table">
            <a:tbl>
              <a:tblPr/>
              <a:tblGrid>
                <a:gridCol w="367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连接一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连接二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BEGIN    TRAN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UPDATE  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SET      SNAME= '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张三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' 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WHERE   S#= ' S1'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7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BEGIN   TRAN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UPDATE  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SET      CNAME= '</a:t>
                      </a: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数据库基础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'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WHERE   C#= ' c1'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UPDATE  C</a:t>
                      </a:r>
                      <a:endParaRPr kumimoji="1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SET      CNAME= ‘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数据库教程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'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WHERE  C#= 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'c1'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COMMIT TRAN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7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UPDATE  S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SET      SNAME= '</a:t>
                      </a: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李四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' 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WHERE   S#= ' S1'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COMMIT  TRAN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43062" y="5805264"/>
            <a:ext cx="38715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谁</a:t>
            </a:r>
            <a:r>
              <a:rPr lang="zh-CN" altLang="en-US" sz="40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会收到</a:t>
            </a:r>
            <a:r>
              <a:rPr lang="en-US" altLang="zh-CN" sz="40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1205</a:t>
            </a:r>
            <a:r>
              <a:rPr lang="zh-CN" altLang="en-US" sz="40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6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转换死锁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5613"/>
              </p:ext>
            </p:extLst>
          </p:nvPr>
        </p:nvGraphicFramePr>
        <p:xfrm>
          <a:off x="179388" y="820648"/>
          <a:ext cx="8820150" cy="4480560"/>
        </p:xfrm>
        <a:graphic>
          <a:graphicData uri="http://schemas.openxmlformats.org/drawingml/2006/table">
            <a:tbl>
              <a:tblPr/>
              <a:tblGrid>
                <a:gridCol w="88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SET TRANSACTION ISOLATION LEVEL </a:t>
                      </a: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REPEATABLE READ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BEGIN TRAN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SELECT </a:t>
                      </a: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FROM S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WHERE S# = 'S1'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WAITFOR DELAY '00:00:10'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UPDATE</a:t>
                      </a: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S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SET  SNAME= '</a:t>
                      </a:r>
                      <a:r>
                        <a:rPr kumimoji="1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张三</a:t>
                      </a:r>
                      <a:r>
                        <a:rPr kumimoji="1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'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WHERE   S# = 'S1'</a:t>
                      </a:r>
                      <a:endParaRPr kumimoji="1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COMMIT TRAN</a:t>
                      </a:r>
                      <a:endParaRPr kumimoji="1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238375" y="5409902"/>
            <a:ext cx="49974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zh-CN" altLang="en-US" dirty="0"/>
              <a:t>调整事务的隔离性级别</a:t>
            </a:r>
          </a:p>
          <a:p>
            <a:pPr marL="457200" indent="-457200">
              <a:buFontTx/>
              <a:buAutoNum type="arabicPeriod"/>
            </a:pPr>
            <a:r>
              <a:rPr lang="zh-CN" altLang="en-US" dirty="0"/>
              <a:t>强制</a:t>
            </a:r>
            <a:r>
              <a:rPr lang="en-US" altLang="zh-CN" dirty="0"/>
              <a:t>SQL Server</a:t>
            </a:r>
            <a:r>
              <a:rPr lang="zh-CN" altLang="en-US" dirty="0"/>
              <a:t>使用更新锁</a:t>
            </a:r>
          </a:p>
          <a:p>
            <a:pPr marL="457200" indent="-457200"/>
            <a:r>
              <a:rPr lang="zh-CN" altLang="en-US" dirty="0"/>
              <a:t>	</a:t>
            </a:r>
            <a:r>
              <a:rPr lang="en-US" altLang="zh-CN" dirty="0"/>
              <a:t>SELECT *  FROM S (UPDLOCK)</a:t>
            </a:r>
          </a:p>
        </p:txBody>
      </p:sp>
      <p:pic>
        <p:nvPicPr>
          <p:cNvPr id="6" name="Picture 1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348880"/>
            <a:ext cx="33242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41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因缺少索引而导致死锁</a:t>
            </a:r>
            <a:endParaRPr lang="zh-CN" altLang="en-US" dirty="0"/>
          </a:p>
        </p:txBody>
      </p:sp>
      <p:sp>
        <p:nvSpPr>
          <p:cNvPr id="4" name="Rectangle 6"/>
          <p:cNvSpPr/>
          <p:nvPr/>
        </p:nvSpPr>
        <p:spPr>
          <a:xfrm>
            <a:off x="539553" y="1124744"/>
            <a:ext cx="34563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begin </a:t>
            </a:r>
            <a:r>
              <a:rPr lang="en-US" altLang="zh-CN" dirty="0" err="1">
                <a:solidFill>
                  <a:srgbClr val="FF0000"/>
                </a:solidFill>
              </a:rPr>
              <a:t>tran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update 	T1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set 		col1 </a:t>
            </a:r>
            <a:r>
              <a:rPr lang="en-US" altLang="zh-CN" dirty="0">
                <a:solidFill>
                  <a:srgbClr val="FF0000"/>
                </a:solidFill>
              </a:rPr>
              <a:t>= 'a'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101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4680012" y="2564904"/>
            <a:ext cx="37804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begin </a:t>
            </a:r>
            <a:r>
              <a:rPr lang="en-US" altLang="zh-CN" dirty="0" err="1">
                <a:solidFill>
                  <a:srgbClr val="FF0000"/>
                </a:solidFill>
              </a:rPr>
              <a:t>tran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update 	T2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set 		col2 </a:t>
            </a:r>
            <a:r>
              <a:rPr lang="en-US" altLang="zh-CN" dirty="0">
                <a:solidFill>
                  <a:srgbClr val="FF0000"/>
                </a:solidFill>
              </a:rPr>
              <a:t>= 'a'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dirty="0" smtClean="0">
                <a:solidFill>
                  <a:srgbClr val="FF0000"/>
                </a:solidFill>
              </a:rPr>
              <a:t>201</a:t>
            </a:r>
          </a:p>
        </p:txBody>
      </p:sp>
      <p:sp>
        <p:nvSpPr>
          <p:cNvPr id="6" name="Rectangle 6"/>
          <p:cNvSpPr/>
          <p:nvPr/>
        </p:nvSpPr>
        <p:spPr>
          <a:xfrm>
            <a:off x="683568" y="4005064"/>
            <a:ext cx="3456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select 		col2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from 		T2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dirty="0" smtClean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8077" y="5253007"/>
            <a:ext cx="3456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select 		col1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from 		T1 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where 	id </a:t>
            </a:r>
            <a:r>
              <a:rPr lang="en-US" altLang="zh-CN" dirty="0">
                <a:solidFill>
                  <a:srgbClr val="FF0000"/>
                </a:solidFill>
              </a:rPr>
              <a:t>= 1</a:t>
            </a:r>
            <a:r>
              <a:rPr lang="en-US" altLang="zh-CN" dirty="0" smtClean="0">
                <a:solidFill>
                  <a:srgbClr val="FF0000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71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因缺少索引而导致死锁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991766"/>
            <a:ext cx="7826831" cy="27252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1" y="4259907"/>
            <a:ext cx="8613357" cy="18444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67543" y="2708920"/>
            <a:ext cx="7826831" cy="36004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65321" y="5373216"/>
            <a:ext cx="8613357" cy="360040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预防死锁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预先占据所需的全部资源</a:t>
            </a:r>
            <a:r>
              <a:rPr lang="zh-CN" altLang="en-US" dirty="0" smtClean="0"/>
              <a:t>，要么一次全部封锁要么全不封锁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	缺点：难于预知需要封锁哪些数据并且数据使用率低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所有资源预先排序</a:t>
            </a:r>
            <a:r>
              <a:rPr lang="zh-CN" altLang="en-US" dirty="0" smtClean="0"/>
              <a:t>，事务按规定顺序封锁数据</a:t>
            </a:r>
            <a:endParaRPr lang="en-US" altLang="zh-CN" dirty="0" smtClean="0"/>
          </a:p>
          <a:p>
            <a:pPr lvl="1" algn="ctr" eaLnBrk="1" hangingPunct="1">
              <a:buNone/>
              <a:defRPr/>
            </a:pPr>
            <a:r>
              <a:rPr lang="en-US" altLang="zh-CN" sz="2400" dirty="0" smtClean="0"/>
              <a:t>T: R2, R3;     T2: R1, R3;      T3: R1, R2</a:t>
            </a:r>
          </a:p>
          <a:p>
            <a:pPr lvl="1" eaLnBrk="1" hangingPunct="1">
              <a:buNone/>
              <a:defRPr/>
            </a:pPr>
            <a:endParaRPr lang="en-US" altLang="zh-CN" sz="2000" dirty="0" smtClean="0"/>
          </a:p>
          <a:p>
            <a:pPr lvl="1" eaLnBrk="1" hangingPunct="1">
              <a:lnSpc>
                <a:spcPct val="150000"/>
              </a:lnSpc>
              <a:buNone/>
              <a:defRPr/>
            </a:pPr>
            <a:r>
              <a:rPr lang="en-US" altLang="zh-CN" sz="2000" dirty="0" smtClean="0"/>
              <a:t>T1: lock(R2), lock(R3), ………………..unlock(R2), unlock(R3), </a:t>
            </a:r>
          </a:p>
          <a:p>
            <a:pPr lvl="1" eaLnBrk="1" hangingPunct="1">
              <a:lnSpc>
                <a:spcPct val="150000"/>
              </a:lnSpc>
              <a:buNone/>
              <a:defRPr/>
            </a:pPr>
            <a:r>
              <a:rPr lang="en-US" altLang="zh-CN" sz="2000" dirty="0" smtClean="0"/>
              <a:t>T2: lock(R1), unlock(R1),  wait,…...........................………… lock(R3), </a:t>
            </a:r>
          </a:p>
          <a:p>
            <a:pPr lvl="1" eaLnBrk="1" hangingPunct="1">
              <a:lnSpc>
                <a:spcPct val="150000"/>
              </a:lnSpc>
              <a:buNone/>
              <a:defRPr/>
            </a:pPr>
            <a:r>
              <a:rPr lang="en-US" altLang="zh-CN" sz="2000" dirty="0" smtClean="0"/>
              <a:t>T3: wait…………………… , lock(R1)…wait………., lock(R2)</a:t>
            </a:r>
            <a:endParaRPr lang="zh-CN" altLang="en-US" sz="2000" dirty="0" smtClean="0"/>
          </a:p>
        </p:txBody>
      </p:sp>
      <p:sp>
        <p:nvSpPr>
          <p:cNvPr id="2" name="矩形 1"/>
          <p:cNvSpPr/>
          <p:nvPr/>
        </p:nvSpPr>
        <p:spPr>
          <a:xfrm>
            <a:off x="211297" y="6084585"/>
            <a:ext cx="87767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死锁：</a:t>
            </a:r>
            <a:r>
              <a:rPr lang="en-US" altLang="zh-CN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T1</a:t>
            </a:r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持有</a:t>
            </a:r>
            <a:r>
              <a:rPr lang="en-US" altLang="zh-CN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R1</a:t>
            </a:r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，申请</a:t>
            </a:r>
            <a:r>
              <a:rPr lang="en-US" altLang="zh-CN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R2</a:t>
            </a:r>
            <a:r>
              <a:rPr lang="zh-CN" alt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；</a:t>
            </a:r>
            <a:r>
              <a:rPr lang="en-US" altLang="zh-CN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T2</a:t>
            </a:r>
            <a:r>
              <a:rPr lang="zh-CN" altLang="en-US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持有</a:t>
            </a:r>
            <a:r>
              <a:rPr lang="en-US" altLang="zh-CN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R2</a:t>
            </a:r>
            <a:r>
              <a:rPr lang="zh-CN" altLang="en-US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zh-CN" alt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申请</a:t>
            </a:r>
            <a:r>
              <a:rPr lang="en-US" altLang="zh-CN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R1</a:t>
            </a:r>
            <a:endParaRPr lang="zh-CN" altLang="en-US" sz="32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预防死锁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使用抢占与事务回滚</a:t>
            </a:r>
          </a:p>
          <a:p>
            <a:pPr lvl="1" eaLnBrk="1" hangingPunct="1">
              <a:defRPr/>
            </a:pPr>
            <a:r>
              <a:rPr lang="en-US" altLang="zh-CN" dirty="0" smtClean="0"/>
              <a:t>wait-die</a:t>
            </a:r>
            <a:r>
              <a:rPr lang="zh-CN" altLang="en-US" dirty="0" smtClean="0"/>
              <a:t>：如果</a:t>
            </a:r>
            <a:r>
              <a:rPr lang="en-US" altLang="zh-CN" dirty="0" smtClean="0"/>
              <a:t>T1</a:t>
            </a:r>
            <a:r>
              <a:rPr lang="zh-CN" altLang="en-US" dirty="0" smtClean="0"/>
              <a:t>等待</a:t>
            </a:r>
            <a:r>
              <a:rPr lang="en-US" altLang="zh-CN" dirty="0" smtClean="0"/>
              <a:t>T2</a:t>
            </a:r>
            <a:r>
              <a:rPr lang="zh-CN" altLang="en-US" dirty="0" smtClean="0"/>
              <a:t>，仅当</a:t>
            </a:r>
            <a:r>
              <a:rPr lang="en-US" altLang="zh-CN" dirty="0" smtClean="0"/>
              <a:t>T1</a:t>
            </a:r>
            <a:r>
              <a:rPr lang="zh-CN" altLang="en-US" dirty="0" smtClean="0"/>
              <a:t>的时间戳小于</a:t>
            </a:r>
            <a:r>
              <a:rPr lang="en-US" altLang="zh-CN" dirty="0" smtClean="0"/>
              <a:t>T2</a:t>
            </a:r>
            <a:r>
              <a:rPr lang="zh-CN" altLang="en-US" dirty="0" smtClean="0"/>
              <a:t>时，允许</a:t>
            </a:r>
            <a:r>
              <a:rPr lang="en-US" altLang="zh-CN" dirty="0" smtClean="0"/>
              <a:t>T1</a:t>
            </a:r>
            <a:r>
              <a:rPr lang="zh-CN" altLang="en-US" dirty="0" smtClean="0"/>
              <a:t>等待，否则回滚</a:t>
            </a:r>
            <a:r>
              <a:rPr lang="en-US" altLang="zh-CN" dirty="0" smtClean="0"/>
              <a:t>T1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endParaRPr lang="zh-CN" altLang="en-US" dirty="0" smtClean="0"/>
          </a:p>
          <a:p>
            <a:pPr lvl="1" eaLnBrk="1" hangingPunct="1">
              <a:defRPr/>
            </a:pPr>
            <a:r>
              <a:rPr lang="en-US" altLang="zh-CN" dirty="0" smtClean="0"/>
              <a:t>wound-wait</a:t>
            </a:r>
            <a:r>
              <a:rPr lang="zh-CN" altLang="en-US" dirty="0" smtClean="0"/>
              <a:t>：如果</a:t>
            </a:r>
            <a:r>
              <a:rPr lang="en-US" altLang="zh-CN" dirty="0" smtClean="0"/>
              <a:t>T1</a:t>
            </a:r>
            <a:r>
              <a:rPr lang="zh-CN" altLang="en-US" dirty="0" smtClean="0"/>
              <a:t>等待</a:t>
            </a:r>
            <a:r>
              <a:rPr lang="en-US" altLang="zh-CN" dirty="0" smtClean="0"/>
              <a:t>T2</a:t>
            </a:r>
            <a:r>
              <a:rPr lang="zh-CN" altLang="en-US" dirty="0" smtClean="0"/>
              <a:t>，仅当</a:t>
            </a:r>
            <a:r>
              <a:rPr lang="en-US" altLang="zh-CN" dirty="0" smtClean="0"/>
              <a:t>T1</a:t>
            </a:r>
            <a:r>
              <a:rPr lang="zh-CN" altLang="en-US" dirty="0" smtClean="0"/>
              <a:t>的时间戳大于</a:t>
            </a:r>
            <a:r>
              <a:rPr lang="en-US" altLang="zh-CN" dirty="0" smtClean="0"/>
              <a:t>T2</a:t>
            </a:r>
            <a:r>
              <a:rPr lang="zh-CN" altLang="en-US" dirty="0" smtClean="0"/>
              <a:t>时，允许</a:t>
            </a:r>
            <a:r>
              <a:rPr lang="en-US" altLang="zh-CN" dirty="0" smtClean="0"/>
              <a:t>T1</a:t>
            </a:r>
            <a:r>
              <a:rPr lang="zh-CN" altLang="en-US" dirty="0" smtClean="0"/>
              <a:t>等待，否则回滚</a:t>
            </a:r>
            <a:r>
              <a:rPr lang="en-US" altLang="zh-CN" dirty="0" smtClean="0"/>
              <a:t>T2</a:t>
            </a:r>
          </a:p>
        </p:txBody>
      </p:sp>
      <p:sp>
        <p:nvSpPr>
          <p:cNvPr id="4" name="Curved Up Arrow 3"/>
          <p:cNvSpPr/>
          <p:nvPr/>
        </p:nvSpPr>
        <p:spPr bwMode="auto">
          <a:xfrm>
            <a:off x="2915816" y="2996952"/>
            <a:ext cx="1584176" cy="648072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1257" y="2420888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老人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7903" y="242088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青年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Curved Up Arrow 7"/>
          <p:cNvSpPr/>
          <p:nvPr/>
        </p:nvSpPr>
        <p:spPr bwMode="auto">
          <a:xfrm>
            <a:off x="5940153" y="2996952"/>
            <a:ext cx="1584176" cy="648072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5593" y="242088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chemeClr val="accent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青年</a:t>
            </a:r>
            <a:endParaRPr lang="en-US" altLang="zh-CN" sz="4000" b="1" cap="none" spc="50" dirty="0">
              <a:ln w="11430"/>
              <a:solidFill>
                <a:schemeClr val="accent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2240" y="242088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老人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Flowchart: Summing Junction 10"/>
          <p:cNvSpPr/>
          <p:nvPr/>
        </p:nvSpPr>
        <p:spPr bwMode="auto">
          <a:xfrm>
            <a:off x="6300192" y="3284984"/>
            <a:ext cx="720080" cy="688171"/>
          </a:xfrm>
          <a:prstGeom prst="flowChartSummingJunction">
            <a:avLst/>
          </a:prstGeom>
          <a:noFill/>
          <a:ln w="38100" cap="flat" cmpd="sng" algn="ctr">
            <a:solidFill>
              <a:srgbClr val="9900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12" name="Curved Up Arrow 11"/>
          <p:cNvSpPr/>
          <p:nvPr/>
        </p:nvSpPr>
        <p:spPr bwMode="auto">
          <a:xfrm>
            <a:off x="2808287" y="5577242"/>
            <a:ext cx="1584176" cy="648072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3728" y="5001178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老人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00374" y="500117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chemeClr val="accent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青年</a:t>
            </a:r>
            <a:endParaRPr lang="en-US" altLang="zh-CN" sz="4000" b="1" cap="none" spc="50" dirty="0">
              <a:ln w="11430"/>
              <a:solidFill>
                <a:schemeClr val="accent4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Curved Up Arrow 14"/>
          <p:cNvSpPr/>
          <p:nvPr/>
        </p:nvSpPr>
        <p:spPr bwMode="auto">
          <a:xfrm>
            <a:off x="5832624" y="5577242"/>
            <a:ext cx="1584176" cy="648072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48064" y="500117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青年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24711" y="5001178"/>
            <a:ext cx="1223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老人</a:t>
            </a:r>
            <a:endParaRPr lang="en-US" altLang="zh-CN" sz="4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Flowchart: Summing Junction 10"/>
          <p:cNvSpPr/>
          <p:nvPr/>
        </p:nvSpPr>
        <p:spPr bwMode="auto">
          <a:xfrm>
            <a:off x="3240334" y="5837173"/>
            <a:ext cx="720080" cy="688171"/>
          </a:xfrm>
          <a:prstGeom prst="flowChartSummingJunction">
            <a:avLst/>
          </a:prstGeom>
          <a:noFill/>
          <a:ln w="38100" cap="flat" cmpd="sng" algn="ctr">
            <a:solidFill>
              <a:srgbClr val="9900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/>
              <a:t>死锁检测和恢复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 smtClean="0"/>
              <a:t>超时法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zh-CN" altLang="en-US" dirty="0" smtClean="0"/>
              <a:t>	如果等待封锁的时间超过限时，则撤消该事务</a:t>
            </a:r>
          </a:p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 smtClean="0"/>
              <a:t>等待图法</a:t>
            </a:r>
          </a:p>
          <a:p>
            <a:pPr lvl="1" eaLnBrk="1" hangingPunct="1">
              <a:lnSpc>
                <a:spcPct val="115000"/>
              </a:lnSpc>
              <a:defRPr/>
            </a:pPr>
            <a:r>
              <a:rPr kumimoji="0" lang="en-US" altLang="zh-CN" dirty="0" smtClean="0">
                <a:latin typeface="Times New Roman" pitchFamily="18" charset="0"/>
              </a:rPr>
              <a:t>LOCK_MONITOR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300" y="3861048"/>
            <a:ext cx="3009900" cy="23622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 cstate="print"/>
          <a:srcRect l="11185" t="3801" r="10526" b="3510"/>
          <a:stretch>
            <a:fillRect/>
          </a:stretch>
        </p:blipFill>
        <p:spPr bwMode="auto">
          <a:xfrm>
            <a:off x="5245100" y="3573016"/>
            <a:ext cx="3289300" cy="2921000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活锁</a:t>
            </a:r>
            <a:r>
              <a:rPr lang="en-US" altLang="zh-CN" smtClean="0"/>
              <a:t>(live lock)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5000"/>
              </a:lnSpc>
              <a:defRPr/>
            </a:pPr>
            <a:r>
              <a:rPr lang="zh-CN" altLang="en-US" dirty="0" smtClean="0"/>
              <a:t>可能存在某个事务永远处于等待状态，得不到执行，称之为活锁（饿死）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en-US" altLang="zh-CN" dirty="0" smtClean="0"/>
              <a:t>T2</a:t>
            </a:r>
            <a:r>
              <a:rPr lang="zh-CN" altLang="en-US" dirty="0" smtClean="0"/>
              <a:t>持有对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锁，</a:t>
            </a:r>
            <a:r>
              <a:rPr lang="en-US" altLang="zh-CN" dirty="0" smtClean="0"/>
              <a:t>T1</a:t>
            </a:r>
            <a:r>
              <a:rPr lang="zh-CN" altLang="en-US" dirty="0" smtClean="0"/>
              <a:t>申请对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锁，则</a:t>
            </a:r>
            <a:r>
              <a:rPr lang="en-US" altLang="zh-CN" dirty="0" smtClean="0"/>
              <a:t>T1</a:t>
            </a:r>
            <a:r>
              <a:rPr lang="zh-CN" altLang="en-US" dirty="0" smtClean="0"/>
              <a:t>必须等待</a:t>
            </a:r>
            <a:r>
              <a:rPr lang="en-US" altLang="zh-CN" dirty="0" smtClean="0"/>
              <a:t>T2</a:t>
            </a:r>
            <a:r>
              <a:rPr lang="zh-CN" altLang="en-US" dirty="0" smtClean="0"/>
              <a:t>释放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锁；若在</a:t>
            </a:r>
            <a:r>
              <a:rPr lang="en-US" altLang="zh-CN" dirty="0" smtClean="0"/>
              <a:t>T2</a:t>
            </a:r>
            <a:r>
              <a:rPr lang="zh-CN" altLang="en-US" dirty="0" smtClean="0"/>
              <a:t>完成之前有</a:t>
            </a:r>
            <a:r>
              <a:rPr lang="en-US" altLang="zh-CN" dirty="0" smtClean="0"/>
              <a:t>T3</a:t>
            </a:r>
            <a:r>
              <a:rPr lang="zh-CN" altLang="en-US" dirty="0" smtClean="0"/>
              <a:t>申请对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锁，则可以获得授权封锁，于是</a:t>
            </a:r>
            <a:r>
              <a:rPr lang="en-US" altLang="zh-CN" dirty="0" smtClean="0"/>
              <a:t>T1</a:t>
            </a:r>
            <a:r>
              <a:rPr lang="zh-CN" altLang="en-US" dirty="0" smtClean="0"/>
              <a:t>必须等待</a:t>
            </a:r>
            <a:r>
              <a:rPr lang="en-US" altLang="zh-CN" dirty="0" smtClean="0"/>
              <a:t>T2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T3</a:t>
            </a:r>
            <a:r>
              <a:rPr lang="zh-CN" altLang="en-US" dirty="0" smtClean="0"/>
              <a:t>释放</a:t>
            </a:r>
            <a:r>
              <a:rPr lang="en-US" altLang="zh-CN" dirty="0" smtClean="0"/>
              <a:t>S</a:t>
            </a:r>
            <a:r>
              <a:rPr lang="zh-CN" altLang="en-US" dirty="0" smtClean="0"/>
              <a:t>锁</a:t>
            </a:r>
          </a:p>
          <a:p>
            <a:pPr eaLnBrk="1" hangingPunct="1">
              <a:lnSpc>
                <a:spcPct val="95000"/>
              </a:lnSpc>
              <a:defRPr/>
            </a:pPr>
            <a:r>
              <a:rPr lang="zh-CN" altLang="en-US" dirty="0" smtClean="0"/>
              <a:t>避免活锁的策略是遵从</a:t>
            </a:r>
            <a:r>
              <a:rPr lang="zh-CN" altLang="en-US" dirty="0" smtClean="0">
                <a:latin typeface="Times New Roman"/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</a:rPr>
              <a:t>先来先服务</a:t>
            </a:r>
            <a:r>
              <a:rPr lang="zh-CN" altLang="en-US" dirty="0" smtClean="0">
                <a:latin typeface="Times New Roman"/>
              </a:rPr>
              <a:t>”</a:t>
            </a:r>
            <a:r>
              <a:rPr lang="zh-CN" altLang="en-US" dirty="0" smtClean="0"/>
              <a:t>的原则，按请求封锁的顺序对各事务排队</a:t>
            </a:r>
            <a:endParaRPr lang="en-US" altLang="zh-CN" dirty="0" smtClean="0"/>
          </a:p>
          <a:p>
            <a:pPr eaLnBrk="1" hangingPunct="1">
              <a:lnSpc>
                <a:spcPct val="95000"/>
              </a:lnSpc>
              <a:defRPr/>
            </a:pPr>
            <a:r>
              <a:rPr lang="zh-CN" altLang="en-US" dirty="0" smtClean="0"/>
              <a:t>当事务</a:t>
            </a:r>
            <a:r>
              <a:rPr lang="en-US" altLang="zh-CN" dirty="0" err="1" smtClean="0"/>
              <a:t>Ti</a:t>
            </a:r>
            <a:r>
              <a:rPr lang="zh-CN" altLang="en-US" dirty="0" smtClean="0"/>
              <a:t>对数据项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</a:t>
            </a:r>
            <a:r>
              <a:rPr lang="en-US" altLang="zh-CN" dirty="0" smtClean="0"/>
              <a:t>M</a:t>
            </a:r>
            <a:r>
              <a:rPr lang="zh-CN" altLang="en-US" dirty="0" smtClean="0"/>
              <a:t>型锁时，获得封锁的条件是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zh-CN" altLang="en-US" dirty="0" smtClean="0"/>
              <a:t>不存在在</a:t>
            </a:r>
            <a:r>
              <a:rPr lang="en-US" altLang="zh-CN" dirty="0" smtClean="0"/>
              <a:t>R</a:t>
            </a:r>
            <a:r>
              <a:rPr lang="zh-CN" altLang="en-US" dirty="0" smtClean="0"/>
              <a:t>上持有与</a:t>
            </a:r>
            <a:r>
              <a:rPr lang="en-US" altLang="zh-CN" dirty="0" smtClean="0"/>
              <a:t>M</a:t>
            </a:r>
            <a:r>
              <a:rPr lang="zh-CN" altLang="en-US" dirty="0" smtClean="0"/>
              <a:t>型锁冲突的锁的其他事务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zh-CN" altLang="en-US" dirty="0" smtClean="0"/>
              <a:t>不存在等待对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加锁且先于</a:t>
            </a:r>
            <a:r>
              <a:rPr lang="en-US" altLang="zh-CN" dirty="0" err="1" smtClean="0"/>
              <a:t>Ti</a:t>
            </a:r>
            <a:r>
              <a:rPr lang="zh-CN" altLang="en-US" dirty="0" smtClean="0"/>
              <a:t>申请加锁的事务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应用锁：</a:t>
            </a:r>
            <a:r>
              <a:rPr lang="en-US" altLang="zh-CN" dirty="0" smtClean="0"/>
              <a:t>:</a:t>
            </a:r>
            <a:r>
              <a:rPr lang="zh-CN" altLang="en-US" dirty="0" smtClean="0"/>
              <a:t>锁定</a:t>
            </a:r>
            <a:r>
              <a:rPr lang="zh-CN" altLang="en-US" dirty="0"/>
              <a:t>应用程序</a:t>
            </a:r>
            <a:r>
              <a:rPr lang="zh-CN" altLang="en-US" dirty="0" smtClean="0"/>
              <a:t>资源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 hangingPunct="1">
              <a:lnSpc>
                <a:spcPct val="110000"/>
              </a:lnSpc>
              <a:buNone/>
              <a:defRPr/>
            </a:pPr>
            <a:r>
              <a:rPr lang="en-US" altLang="zh-CN" dirty="0" err="1" smtClean="0"/>
              <a:t>sp_getapplock</a:t>
            </a:r>
            <a:r>
              <a:rPr lang="en-US" altLang="zh-CN" dirty="0" smtClean="0"/>
              <a:t>  </a:t>
            </a:r>
            <a:r>
              <a:rPr lang="zh-CN" altLang="en-US" dirty="0" smtClean="0">
                <a:solidFill>
                  <a:schemeClr val="hlink"/>
                </a:solidFill>
              </a:rPr>
              <a:t>资源名</a:t>
            </a:r>
            <a:r>
              <a:rPr lang="en-US" altLang="zh-CN" dirty="0" smtClean="0"/>
              <a:t>, </a:t>
            </a:r>
            <a:r>
              <a:rPr lang="zh-CN" altLang="en-US" dirty="0" smtClean="0">
                <a:solidFill>
                  <a:schemeClr val="hlink"/>
                </a:solidFill>
              </a:rPr>
              <a:t>锁模式</a:t>
            </a:r>
            <a:r>
              <a:rPr lang="en-US" altLang="zh-CN" dirty="0" smtClean="0"/>
              <a:t>, </a:t>
            </a:r>
            <a:r>
              <a:rPr lang="zh-CN" altLang="en-US" dirty="0" smtClean="0">
                <a:solidFill>
                  <a:schemeClr val="hlink"/>
                </a:solidFill>
              </a:rPr>
              <a:t>锁拥有者</a:t>
            </a:r>
            <a:endParaRPr lang="en-US" altLang="zh-CN" dirty="0" smtClean="0">
              <a:solidFill>
                <a:schemeClr val="hlink"/>
              </a:solidFill>
            </a:endParaRPr>
          </a:p>
          <a:p>
            <a:pPr marL="0" indent="0" algn="ctr" eaLnBrk="1" hangingPunct="1">
              <a:lnSpc>
                <a:spcPct val="110000"/>
              </a:lnSpc>
              <a:buNone/>
              <a:defRPr/>
            </a:pPr>
            <a:r>
              <a:rPr lang="en-US" altLang="zh-CN" dirty="0" err="1"/>
              <a:t>sp_releaseapplock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chemeClr val="hlink"/>
                </a:solidFill>
              </a:rPr>
              <a:t>资源</a:t>
            </a:r>
            <a:r>
              <a:rPr lang="zh-CN" altLang="en-US" dirty="0">
                <a:solidFill>
                  <a:schemeClr val="hlink"/>
                </a:solidFill>
              </a:rPr>
              <a:t>名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lang="zh-CN" altLang="en-US" dirty="0">
                <a:solidFill>
                  <a:schemeClr val="hlink"/>
                </a:solidFill>
              </a:rPr>
              <a:t>锁拥有者</a:t>
            </a:r>
            <a:endParaRPr lang="zh-CN" altLang="en-US" dirty="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资源名称经过内部哈希计算后成为可以存储在 </a:t>
            </a:r>
            <a:r>
              <a:rPr lang="en-US" altLang="zh-CN" dirty="0" smtClean="0"/>
              <a:t>SQL Server</a:t>
            </a:r>
            <a:r>
              <a:rPr lang="zh-CN" altLang="en-US" dirty="0" smtClean="0"/>
              <a:t>锁管理器中的值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锁模式为下列值之一：</a:t>
            </a:r>
            <a:r>
              <a:rPr lang="en-US" altLang="zh-CN" dirty="0" smtClean="0"/>
              <a:t>Shared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Exclusive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IntentExclusive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IntentShared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锁拥有者可以是</a:t>
            </a:r>
            <a:r>
              <a:rPr lang="en-US" altLang="zh-CN" dirty="0" smtClean="0"/>
              <a:t>Transaction(</a:t>
            </a:r>
            <a:r>
              <a:rPr lang="zh-CN" altLang="en-US" dirty="0" smtClean="0"/>
              <a:t>默认值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或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。当取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时，则必须从事务内执行</a:t>
            </a:r>
            <a:r>
              <a:rPr lang="en-US" altLang="zh-CN" dirty="0" err="1" smtClean="0"/>
              <a:t>sp_getapplock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两阶段封锁协议的作用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5000"/>
              </a:spcBef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封锁点</a:t>
            </a:r>
            <a:r>
              <a:rPr lang="zh-CN" altLang="en-US" dirty="0" smtClean="0"/>
              <a:t>：事务获得其最后封锁的时间</a:t>
            </a:r>
          </a:p>
          <a:p>
            <a:pPr eaLnBrk="1" hangingPunct="1">
              <a:defRPr/>
            </a:pPr>
            <a:r>
              <a:rPr lang="zh-CN" altLang="en-US" dirty="0" smtClean="0"/>
              <a:t>若一组事务均服从两阶段封锁协议，则它们的调度一定是</a:t>
            </a:r>
            <a:r>
              <a:rPr lang="zh-CN" altLang="en-US" dirty="0" smtClean="0">
                <a:solidFill>
                  <a:srgbClr val="FF0000"/>
                </a:solidFill>
              </a:rPr>
              <a:t>可串行化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事务调度等价于和它们的封锁点顺序一致的串行调度</a:t>
            </a: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1907704" y="6021288"/>
            <a:ext cx="511256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6" name="等腰三角形 5"/>
          <p:cNvSpPr/>
          <p:nvPr/>
        </p:nvSpPr>
        <p:spPr bwMode="auto">
          <a:xfrm>
            <a:off x="2411760" y="4509120"/>
            <a:ext cx="2880320" cy="1512168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7" name="等腰三角形 6"/>
          <p:cNvSpPr/>
          <p:nvPr/>
        </p:nvSpPr>
        <p:spPr bwMode="auto">
          <a:xfrm>
            <a:off x="3347864" y="4509120"/>
            <a:ext cx="3096344" cy="1512168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8" name="等腰三角形 7"/>
          <p:cNvSpPr/>
          <p:nvPr/>
        </p:nvSpPr>
        <p:spPr bwMode="auto">
          <a:xfrm>
            <a:off x="3923928" y="4509120"/>
            <a:ext cx="1008112" cy="1512168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736" y="5631631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T1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5631631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7904" y="5631631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T3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5896" y="414908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t1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11960" y="414908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t3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44008" y="414908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应用锁</a:t>
            </a:r>
          </a:p>
        </p:txBody>
      </p:sp>
      <p:sp>
        <p:nvSpPr>
          <p:cNvPr id="81924" name="Rectangle 5"/>
          <p:cNvSpPr>
            <a:spLocks noChangeArrowheads="1"/>
          </p:cNvSpPr>
          <p:nvPr/>
        </p:nvSpPr>
        <p:spPr bwMode="auto">
          <a:xfrm>
            <a:off x="323529" y="1196752"/>
            <a:ext cx="8496943" cy="220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 anchor="ctr">
            <a:spAutoFit/>
          </a:bodyPr>
          <a:lstStyle/>
          <a:p>
            <a:r>
              <a:rPr lang="zh-CN" altLang="zh-CN" sz="2800" dirty="0"/>
              <a:t>EXEC </a:t>
            </a:r>
            <a:r>
              <a:rPr lang="zh-CN" altLang="zh-CN" sz="2800" dirty="0">
                <a:solidFill>
                  <a:srgbClr val="FF0000"/>
                </a:solidFill>
              </a:rPr>
              <a:t>sp_getapplock </a:t>
            </a:r>
            <a:r>
              <a:rPr lang="zh-CN" altLang="zh-CN" sz="2800" dirty="0"/>
              <a:t>' factorial ', 'Exclusive', 'session' </a:t>
            </a:r>
          </a:p>
          <a:p>
            <a:endParaRPr lang="zh-CN" altLang="zh-CN" sz="2800" dirty="0"/>
          </a:p>
          <a:p>
            <a:r>
              <a:rPr lang="zh-CN" altLang="zh-CN" sz="2800" dirty="0"/>
              <a:t>EXEC factorial 5</a:t>
            </a:r>
          </a:p>
          <a:p>
            <a:endParaRPr lang="zh-CN" altLang="zh-CN" sz="2800" dirty="0"/>
          </a:p>
          <a:p>
            <a:r>
              <a:rPr lang="zh-CN" altLang="zh-CN" sz="2800" dirty="0"/>
              <a:t>EXEC </a:t>
            </a:r>
            <a:r>
              <a:rPr lang="zh-CN" altLang="zh-CN" sz="2800" dirty="0">
                <a:solidFill>
                  <a:srgbClr val="FF0000"/>
                </a:solidFill>
              </a:rPr>
              <a:t>sp_releaseapplock </a:t>
            </a:r>
            <a:r>
              <a:rPr lang="zh-CN" altLang="zh-CN" sz="2800" dirty="0"/>
              <a:t>' factorial ', 'session'</a:t>
            </a:r>
            <a:r>
              <a:rPr lang="en-US" altLang="zh-CN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使用绑定连接 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绑定连接允许两个或多个连接共享同一个事务和锁定。绑定连接可以对同一个数据进行操作，而不会有锁定冲突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 smtClean="0"/>
              <a:t>sp_getbindtoken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返回事务的唯一标识符，将其作为绑定令牌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 smtClean="0"/>
              <a:t>sp_bindsession</a:t>
            </a:r>
            <a:endParaRPr lang="en-US" altLang="zh-CN" dirty="0" smtClean="0"/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绑定与同一 </a:t>
            </a:r>
            <a:r>
              <a:rPr lang="en-US" altLang="zh-CN" dirty="0" smtClean="0"/>
              <a:t>SQL Server </a:t>
            </a:r>
            <a:r>
              <a:rPr lang="zh-CN" altLang="en-US" dirty="0" smtClean="0"/>
              <a:t>实例中的其它事务的连接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使用绑定连接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222126" y="908720"/>
            <a:ext cx="5616575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DECLARE @token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varchar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(255)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EXEC </a:t>
            </a:r>
            <a:r>
              <a:rPr lang="en-US" altLang="zh-CN" b="1" i="1" dirty="0" err="1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sp_getbindtoken</a:t>
            </a:r>
            <a:r>
              <a:rPr lang="en-US" altLang="zh-CN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@token OUTPUT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@token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GO</a:t>
            </a: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SC</a:t>
            </a: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GRADE = 90</a:t>
            </a: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rollback </a:t>
            </a:r>
            <a:r>
              <a:rPr lang="en-US" altLang="zh-CN" dirty="0" err="1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3246313" y="2780382"/>
            <a:ext cx="571817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EXEC </a:t>
            </a:r>
            <a:r>
              <a:rPr lang="en-US" altLang="zh-CN" b="1" i="1" dirty="0" err="1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sp_bindsession</a:t>
            </a:r>
            <a:r>
              <a:rPr lang="en-US" altLang="zh-CN" b="1" i="1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 </a:t>
            </a:r>
          </a:p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  'U_ZBFUg8E1?5LBPbHebIL]5----]CM--'</a:t>
            </a:r>
          </a:p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GO</a:t>
            </a:r>
          </a:p>
          <a:p>
            <a:endParaRPr lang="en-US" altLang="zh-CN" dirty="0">
              <a:solidFill>
                <a:srgbClr val="990033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dirty="0">
              <a:solidFill>
                <a:srgbClr val="990033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select *</a:t>
            </a:r>
          </a:p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from SC</a:t>
            </a:r>
          </a:p>
          <a:p>
            <a:endParaRPr lang="en-US" altLang="zh-CN" dirty="0">
              <a:solidFill>
                <a:srgbClr val="990033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rollback </a:t>
            </a:r>
            <a:r>
              <a:rPr lang="en-US" altLang="zh-CN" dirty="0" err="1">
                <a:solidFill>
                  <a:srgbClr val="990033"/>
                </a:solidFill>
                <a:latin typeface="隶书" pitchFamily="49" charset="-122"/>
                <a:ea typeface="隶书" pitchFamily="49" charset="-122"/>
              </a:rPr>
              <a:t>tran</a:t>
            </a:r>
            <a:endParaRPr lang="en-US" altLang="zh-CN" dirty="0">
              <a:solidFill>
                <a:srgbClr val="990033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800" decel="100000"/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00" decel="100000" fill="hold"/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锁定提示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24744"/>
            <a:ext cx="8726488" cy="792088"/>
          </a:xfrm>
        </p:spPr>
        <p:txBody>
          <a:bodyPr/>
          <a:lstStyle/>
          <a:p>
            <a:pPr algn="ctr">
              <a:buNone/>
            </a:pPr>
            <a:r>
              <a:rPr lang="en-US" altLang="zh-CN" dirty="0" smtClean="0"/>
              <a:t>select … from </a:t>
            </a:r>
            <a:r>
              <a:rPr lang="en-US" altLang="zh-CN" dirty="0" err="1" smtClean="0"/>
              <a:t>table_name</a:t>
            </a:r>
            <a:r>
              <a:rPr lang="en-US" altLang="zh-CN" dirty="0" smtClean="0"/>
              <a:t> [with (lock hint)]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211960" y="1916832"/>
            <a:ext cx="4608512" cy="475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i="1" kern="0" dirty="0" err="1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readuncommitted</a:t>
            </a:r>
            <a:endParaRPr lang="en-US" altLang="zh-CN" sz="3200" i="1" kern="0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lvl="0" indent="-342900" algn="just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zh-CN" sz="3200" i="1" kern="0" dirty="0" err="1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readcommitted</a:t>
            </a:r>
            <a:endParaRPr lang="zh-CN" altLang="en-US" sz="3200" i="1" kern="0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repeatableread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en-US" altLang="zh-CN" sz="3200" i="1" kern="0" dirty="0" err="1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+mn-ea"/>
              </a:rPr>
              <a:t>serializable</a:t>
            </a:r>
            <a:endParaRPr lang="en-US" altLang="zh-CN" sz="3200" i="1" kern="0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readcommittedlock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en-US" altLang="zh-CN" sz="3200" i="1" kern="0" dirty="0" err="1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+mn-ea"/>
              </a:rPr>
              <a:t>nolock</a:t>
            </a:r>
            <a:endParaRPr lang="en-US" altLang="zh-CN" sz="3200" i="1" kern="0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readpast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899592" y="1916832"/>
            <a:ext cx="3168352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holdlock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updlock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indent="-342900" algn="just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3200" i="1" kern="0" dirty="0" err="1" smtClean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xlock</a:t>
            </a:r>
            <a:endParaRPr lang="zh-CN" altLang="en-US" sz="3200" i="1" kern="0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tablock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paglock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tablockx</a:t>
            </a:r>
            <a:endParaRPr kumimoji="1" lang="en-US" altLang="zh-CN" sz="3200" b="0" i="1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3200" b="0" i="1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mic Sans MS" pitchFamily="66" charset="0"/>
                <a:ea typeface="+mn-ea"/>
              </a:rPr>
              <a:t>rowlock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1" lang="zh-CN" altLang="en-US" sz="3200" b="0" i="1" u="none" strike="noStrike" kern="0" cap="none" spc="0" normalizeH="0" baseline="0" noProof="0" dirty="0">
              <a:ln>
                <a:noFill/>
              </a:ln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omic Sans MS" pitchFamily="66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基于时间戳的协议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时间戳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每个事务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i</a:t>
            </a:r>
            <a:r>
              <a:rPr lang="zh-CN" altLang="en-US" dirty="0" smtClean="0"/>
              <a:t>进入系统被分配一个时间戳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如果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j</a:t>
            </a:r>
            <a:r>
              <a:rPr lang="zh-CN" altLang="en-US" dirty="0" smtClean="0"/>
              <a:t>晚于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i</a:t>
            </a:r>
            <a:r>
              <a:rPr lang="zh-CN" altLang="en-US" dirty="0" smtClean="0"/>
              <a:t>进入系统， 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&lt;TS(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j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回滚的事务重新启动，分配新的时间戳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时间戳顺序决定了串行化顺序，回滚违反发出串行性操作的事务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 smtClean="0"/>
              <a:t>每个数据项</a:t>
            </a:r>
            <a:r>
              <a:rPr lang="en-US" altLang="zh-CN" dirty="0" smtClean="0"/>
              <a:t>Q</a:t>
            </a:r>
            <a:r>
              <a:rPr lang="zh-CN" altLang="en-US" dirty="0" smtClean="0"/>
              <a:t>有两个时间戳与之联系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>
                <a:ea typeface="宋体" pitchFamily="2" charset="-122"/>
              </a:rPr>
              <a:t>WT(Q)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write(Q)</a:t>
            </a:r>
            <a:r>
              <a:rPr lang="zh-CN" altLang="en-US" dirty="0" smtClean="0"/>
              <a:t>的事务中最大的时间戳</a:t>
            </a:r>
            <a:endParaRPr lang="zh-CN" altLang="en-US" dirty="0" smtClean="0">
              <a:ea typeface="宋体" pitchFamily="2" charset="-122"/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>
                <a:ea typeface="宋体" pitchFamily="2" charset="-122"/>
              </a:rPr>
              <a:t>RT(Q)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read(Q)</a:t>
            </a:r>
            <a:r>
              <a:rPr lang="zh-CN" altLang="en-US" dirty="0" smtClean="0"/>
              <a:t>的事务中最大的时间戳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基于时间戳的协议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可能的脏读</a:t>
            </a:r>
            <a:endParaRPr lang="zh-CN" altLang="en-US" dirty="0" smtClean="0"/>
          </a:p>
          <a:p>
            <a:pPr lvl="1" eaLnBrk="1" hangingPunct="1">
              <a:lnSpc>
                <a:spcPct val="125000"/>
              </a:lnSpc>
              <a:defRPr/>
            </a:pPr>
            <a:endParaRPr lang="zh-CN" altLang="en-US" baseline="-25000" dirty="0" smtClean="0">
              <a:ea typeface="宋体" pitchFamily="2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endParaRPr lang="zh-CN" altLang="en-US" baseline="-25000" dirty="0" smtClean="0">
              <a:ea typeface="宋体" pitchFamily="2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提交位</a:t>
            </a:r>
            <a:r>
              <a:rPr lang="en-US" altLang="zh-CN" dirty="0" smtClean="0">
                <a:solidFill>
                  <a:srgbClr val="FF0000"/>
                </a:solidFill>
              </a:rPr>
              <a:t>C(R)</a:t>
            </a:r>
            <a:r>
              <a:rPr lang="zh-CN" altLang="en-US" dirty="0" smtClean="0"/>
              <a:t>：拥有</a:t>
            </a:r>
            <a:r>
              <a:rPr lang="en-US" altLang="zh-CN" dirty="0" smtClean="0"/>
              <a:t>R</a:t>
            </a:r>
            <a:r>
              <a:rPr lang="zh-CN" altLang="en-US" dirty="0" smtClean="0"/>
              <a:t>上写时间戳的事务是否提交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跳过的写</a:t>
            </a:r>
          </a:p>
          <a:p>
            <a:pPr eaLnBrk="1" hangingPunct="1">
              <a:lnSpc>
                <a:spcPct val="125000"/>
              </a:lnSpc>
              <a:defRPr/>
            </a:pPr>
            <a:endParaRPr lang="zh-CN" altLang="en-US" dirty="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Thomas</a:t>
            </a:r>
            <a:r>
              <a:rPr lang="zh-CN" altLang="en-US" dirty="0" smtClean="0">
                <a:solidFill>
                  <a:srgbClr val="FF0000"/>
                </a:solidFill>
              </a:rPr>
              <a:t>写规则</a:t>
            </a:r>
            <a:r>
              <a:rPr lang="zh-CN" altLang="en-US" dirty="0" smtClean="0"/>
              <a:t>：写操作在更晚的写操作已经发生时可以跳过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386926"/>
              </p:ext>
            </p:extLst>
          </p:nvPr>
        </p:nvGraphicFramePr>
        <p:xfrm>
          <a:off x="1933575" y="1556792"/>
          <a:ext cx="546258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公式" r:id="rId4" imgW="1447560" imgH="215640" progId="Equation.3">
                  <p:embed/>
                </p:oleObj>
              </mc:Choice>
              <mc:Fallback>
                <p:oleObj name="公式" r:id="rId4" imgW="14475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1556792"/>
                        <a:ext cx="5462588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405050"/>
              </p:ext>
            </p:extLst>
          </p:nvPr>
        </p:nvGraphicFramePr>
        <p:xfrm>
          <a:off x="2179638" y="3645024"/>
          <a:ext cx="48402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公式" r:id="rId6" imgW="1282680" imgH="215640" progId="Equation.3">
                  <p:embed/>
                </p:oleObj>
              </mc:Choice>
              <mc:Fallback>
                <p:oleObj name="公式" r:id="rId6" imgW="128268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3645024"/>
                        <a:ext cx="4840287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/>
              <a:t>假定事务</a:t>
            </a:r>
            <a:r>
              <a:rPr lang="en-US" altLang="zh-CN" dirty="0" err="1">
                <a:ea typeface="宋体" pitchFamily="2" charset="-122"/>
              </a:rPr>
              <a:t>T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zh-CN" altLang="en-US" dirty="0"/>
              <a:t>发出</a:t>
            </a:r>
            <a:r>
              <a:rPr lang="en-US" altLang="zh-CN" dirty="0">
                <a:ea typeface="宋体" pitchFamily="2" charset="-122"/>
              </a:rPr>
              <a:t>read(</a:t>
            </a:r>
            <a:r>
              <a:rPr lang="en-US" altLang="zh-CN" i="1" dirty="0">
                <a:ea typeface="宋体" pitchFamily="2" charset="-122"/>
              </a:rPr>
              <a:t>Q</a:t>
            </a:r>
            <a:r>
              <a:rPr lang="en-US" altLang="zh-CN" dirty="0">
                <a:ea typeface="宋体" pitchFamily="2" charset="-122"/>
              </a:rPr>
              <a:t>)</a:t>
            </a:r>
            <a:endParaRPr lang="en-US" altLang="zh-CN" dirty="0"/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过晚的读</a:t>
            </a:r>
            <a:r>
              <a:rPr lang="zh-CN" altLang="en-US" dirty="0" smtClean="0"/>
              <a:t>：如果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  <a:sym typeface="Symbol" pitchFamily="18" charset="2"/>
              </a:rPr>
              <a:t>&lt;</a:t>
            </a:r>
            <a:r>
              <a:rPr lang="en-US" altLang="zh-CN" dirty="0" smtClean="0">
                <a:ea typeface="宋体" pitchFamily="2" charset="-122"/>
              </a:rPr>
              <a:t> WT(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，则</a:t>
            </a:r>
            <a:r>
              <a:rPr lang="en-US" altLang="zh-CN" dirty="0" err="1" smtClean="0">
                <a:ea typeface="宋体" pitchFamily="2" charset="-122"/>
              </a:rPr>
              <a:t>T</a:t>
            </a:r>
            <a:r>
              <a:rPr lang="en-US" altLang="zh-CN" baseline="-25000" dirty="0" err="1" smtClean="0">
                <a:ea typeface="宋体" pitchFamily="2" charset="-122"/>
              </a:rPr>
              <a:t>i</a:t>
            </a:r>
            <a:r>
              <a:rPr lang="zh-CN" altLang="en-US" dirty="0" smtClean="0"/>
              <a:t>需读入的值已经被覆盖，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操作被拒绝，回滚</a:t>
            </a:r>
            <a:r>
              <a:rPr lang="en-US" altLang="zh-CN" dirty="0" err="1" smtClean="0">
                <a:ea typeface="宋体" pitchFamily="2" charset="-122"/>
              </a:rPr>
              <a:t>T</a:t>
            </a:r>
            <a:r>
              <a:rPr lang="en-US" altLang="zh-CN" baseline="-25000" dirty="0" err="1" smtClean="0">
                <a:ea typeface="宋体" pitchFamily="2" charset="-122"/>
              </a:rPr>
              <a:t>i</a:t>
            </a:r>
            <a:endParaRPr lang="en-US" altLang="zh-CN" baseline="-25000" dirty="0" smtClean="0">
              <a:ea typeface="宋体" pitchFamily="2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endParaRPr lang="en-US" altLang="zh-CN" baseline="-25000" dirty="0" smtClean="0">
              <a:ea typeface="宋体" pitchFamily="2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endParaRPr lang="en-US" altLang="zh-CN" baseline="-25000" dirty="0" smtClean="0">
              <a:ea typeface="宋体" pitchFamily="2" charset="-122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正常的读</a:t>
            </a:r>
            <a:r>
              <a:rPr lang="zh-CN" altLang="en-US" dirty="0" smtClean="0"/>
              <a:t>：如果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  <a:sym typeface="Symbol" pitchFamily="18" charset="2"/>
              </a:rPr>
              <a:t></a:t>
            </a:r>
            <a:r>
              <a:rPr lang="en-US" altLang="zh-CN" dirty="0" smtClean="0">
                <a:ea typeface="宋体" pitchFamily="2" charset="-122"/>
              </a:rPr>
              <a:t> WT(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C(Q)</a:t>
            </a:r>
            <a:r>
              <a:rPr lang="zh-CN" altLang="en-US" dirty="0" smtClean="0"/>
              <a:t>为真则执行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操作，</a:t>
            </a:r>
            <a:r>
              <a:rPr lang="en-US" altLang="zh-CN" dirty="0" smtClean="0">
                <a:ea typeface="宋体" pitchFamily="2" charset="-122"/>
              </a:rPr>
              <a:t>RT(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＝</a:t>
            </a:r>
            <a:r>
              <a:rPr lang="en-US" altLang="zh-CN" dirty="0" smtClean="0">
                <a:ea typeface="宋体" pitchFamily="2" charset="-122"/>
              </a:rPr>
              <a:t>max(RT(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), 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))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zh-CN" altLang="en-US" dirty="0" smtClean="0"/>
              <a:t>若为假则推迟到</a:t>
            </a:r>
            <a:r>
              <a:rPr lang="en-US" altLang="zh-CN" dirty="0" smtClean="0"/>
              <a:t>C(Q)</a:t>
            </a:r>
            <a:r>
              <a:rPr lang="zh-CN" altLang="en-US" dirty="0" smtClean="0"/>
              <a:t>为真或写</a:t>
            </a:r>
            <a:r>
              <a:rPr lang="en-US" altLang="zh-CN" dirty="0" smtClean="0"/>
              <a:t>Q</a:t>
            </a:r>
            <a:r>
              <a:rPr lang="zh-CN" altLang="en-US" dirty="0" smtClean="0"/>
              <a:t>的事务中止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761261"/>
              </p:ext>
            </p:extLst>
          </p:nvPr>
        </p:nvGraphicFramePr>
        <p:xfrm>
          <a:off x="2339975" y="2204864"/>
          <a:ext cx="46482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" name="公式" r:id="rId4" imgW="1231560" imgH="215640" progId="Equation.3">
                  <p:embed/>
                </p:oleObj>
              </mc:Choice>
              <mc:Fallback>
                <p:oleObj name="公式" r:id="rId4" imgW="12315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4864"/>
                        <a:ext cx="464820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9"/>
          <p:cNvGraphicFramePr>
            <a:graphicFrameLocks noChangeAspect="1"/>
          </p:cNvGraphicFramePr>
          <p:nvPr/>
        </p:nvGraphicFramePr>
        <p:xfrm>
          <a:off x="2339975" y="5444306"/>
          <a:ext cx="46482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公式" r:id="rId6" imgW="1231560" imgH="215640" progId="Equation.3">
                  <p:embed/>
                </p:oleObj>
              </mc:Choice>
              <mc:Fallback>
                <p:oleObj name="公式" r:id="rId6" imgW="123156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444306"/>
                        <a:ext cx="4648200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35000"/>
              </a:spcBef>
              <a:defRPr/>
            </a:pPr>
            <a:r>
              <a:rPr lang="zh-CN" altLang="en-US" dirty="0"/>
              <a:t>假定事务</a:t>
            </a:r>
            <a:r>
              <a:rPr lang="en-US" altLang="zh-CN" dirty="0" err="1">
                <a:ea typeface="宋体" pitchFamily="2" charset="-122"/>
              </a:rPr>
              <a:t>T</a:t>
            </a:r>
            <a:r>
              <a:rPr lang="en-US" altLang="zh-CN" baseline="-25000" dirty="0" err="1">
                <a:ea typeface="宋体" pitchFamily="2" charset="-122"/>
              </a:rPr>
              <a:t>i</a:t>
            </a:r>
            <a:r>
              <a:rPr lang="zh-CN" altLang="en-US" dirty="0"/>
              <a:t>发出</a:t>
            </a:r>
            <a:r>
              <a:rPr lang="en-US" altLang="zh-CN" dirty="0">
                <a:ea typeface="宋体" pitchFamily="2" charset="-122"/>
              </a:rPr>
              <a:t>write(</a:t>
            </a:r>
            <a:r>
              <a:rPr lang="en-US" altLang="zh-CN" i="1" dirty="0">
                <a:ea typeface="宋体" pitchFamily="2" charset="-122"/>
              </a:rPr>
              <a:t>Q</a:t>
            </a:r>
            <a:r>
              <a:rPr lang="en-US" altLang="zh-CN" dirty="0">
                <a:ea typeface="宋体" pitchFamily="2" charset="-122"/>
              </a:rPr>
              <a:t>)</a:t>
            </a:r>
            <a:endParaRPr lang="en-US" altLang="zh-CN" dirty="0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35000"/>
              </a:spcBef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过晚的写</a:t>
            </a:r>
            <a:r>
              <a:rPr lang="zh-CN" altLang="en-US" dirty="0" smtClean="0"/>
              <a:t>：如果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  <a:sym typeface="Symbol" pitchFamily="18" charset="2"/>
              </a:rPr>
              <a:t>&lt;</a:t>
            </a:r>
            <a:r>
              <a:rPr lang="en-US" altLang="zh-CN" dirty="0" smtClean="0">
                <a:ea typeface="宋体" pitchFamily="2" charset="-122"/>
              </a:rPr>
              <a:t> RT 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，则</a:t>
            </a:r>
            <a:r>
              <a:rPr lang="en-US" altLang="zh-CN" dirty="0" err="1" smtClean="0">
                <a:ea typeface="宋体" pitchFamily="2" charset="-122"/>
              </a:rPr>
              <a:t>T</a:t>
            </a:r>
            <a:r>
              <a:rPr lang="en-US" altLang="zh-CN" baseline="-25000" dirty="0" err="1" smtClean="0">
                <a:ea typeface="宋体" pitchFamily="2" charset="-122"/>
              </a:rPr>
              <a:t>i</a:t>
            </a:r>
            <a:r>
              <a:rPr lang="zh-CN" altLang="en-US" dirty="0" smtClean="0"/>
              <a:t>产生的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值是先前所需要的值，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操作被拒绝，回滚</a:t>
            </a:r>
            <a:r>
              <a:rPr lang="en-US" altLang="zh-CN" dirty="0" err="1" smtClean="0">
                <a:ea typeface="宋体" pitchFamily="2" charset="-122"/>
              </a:rPr>
              <a:t>T</a:t>
            </a:r>
            <a:r>
              <a:rPr lang="en-US" altLang="zh-CN" baseline="-25000" dirty="0" err="1" smtClean="0">
                <a:ea typeface="宋体" pitchFamily="2" charset="-122"/>
              </a:rPr>
              <a:t>i</a:t>
            </a:r>
            <a:endParaRPr lang="en-US" altLang="zh-CN" dirty="0" smtClean="0"/>
          </a:p>
          <a:p>
            <a:pPr lvl="1" eaLnBrk="1" hangingPunct="1">
              <a:spcBef>
                <a:spcPct val="35000"/>
              </a:spcBef>
              <a:defRPr/>
            </a:pPr>
            <a:endParaRPr lang="en-US" altLang="zh-CN" dirty="0" smtClean="0"/>
          </a:p>
          <a:p>
            <a:pPr eaLnBrk="1" hangingPunct="1">
              <a:spcBef>
                <a:spcPct val="35000"/>
              </a:spcBef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正常的写</a:t>
            </a:r>
            <a:r>
              <a:rPr lang="zh-CN" altLang="en-US" dirty="0" smtClean="0"/>
              <a:t>：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&gt; RT 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，并且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&gt; WT(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，执行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操作，</a:t>
            </a:r>
            <a:r>
              <a:rPr lang="en-US" altLang="zh-CN" dirty="0" smtClean="0">
                <a:ea typeface="宋体" pitchFamily="2" charset="-122"/>
              </a:rPr>
              <a:t>WT(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＝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 eaLnBrk="1" hangingPunct="1">
              <a:spcBef>
                <a:spcPct val="35000"/>
              </a:spcBef>
              <a:defRPr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spcBef>
                <a:spcPct val="35000"/>
              </a:spcBef>
              <a:defRPr/>
            </a:pPr>
            <a:r>
              <a:rPr lang="zh-CN" altLang="en-US" dirty="0" smtClean="0">
                <a:solidFill>
                  <a:schemeClr val="hlink"/>
                </a:solidFill>
              </a:rPr>
              <a:t>忽略的写</a:t>
            </a:r>
            <a:r>
              <a:rPr lang="zh-CN" altLang="en-US" dirty="0" smtClean="0"/>
              <a:t>：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&gt; RT 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，但是</a:t>
            </a:r>
            <a:r>
              <a:rPr lang="en-US" altLang="zh-CN" dirty="0" smtClean="0">
                <a:ea typeface="宋体" pitchFamily="2" charset="-122"/>
              </a:rPr>
              <a:t>TS(</a:t>
            </a:r>
            <a:r>
              <a:rPr lang="en-US" altLang="zh-CN" i="1" dirty="0" err="1" smtClean="0">
                <a:ea typeface="宋体" pitchFamily="2" charset="-122"/>
              </a:rPr>
              <a:t>T</a:t>
            </a:r>
            <a:r>
              <a:rPr lang="en-US" altLang="zh-CN" i="1" baseline="-25000" dirty="0" err="1" smtClean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) &lt; WT(</a:t>
            </a:r>
            <a:r>
              <a:rPr lang="en-US" altLang="zh-CN" i="1" dirty="0" smtClean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/>
              <a:t>，跳过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69330"/>
              </p:ext>
            </p:extLst>
          </p:nvPr>
        </p:nvGraphicFramePr>
        <p:xfrm>
          <a:off x="2339975" y="2276872"/>
          <a:ext cx="46085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公式" r:id="rId4" imgW="1231560" imgH="215640" progId="Equation.3">
                  <p:embed/>
                </p:oleObj>
              </mc:Choice>
              <mc:Fallback>
                <p:oleObj name="公式" r:id="rId4" imgW="12315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76872"/>
                        <a:ext cx="4608513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1695450" y="4174059"/>
          <a:ext cx="64770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" name="公式" r:id="rId6" imgW="1879560" imgH="228600" progId="Equation.3">
                  <p:embed/>
                </p:oleObj>
              </mc:Choice>
              <mc:Fallback>
                <p:oleObj name="公式" r:id="rId6" imgW="18795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4174059"/>
                        <a:ext cx="6477000" cy="788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15795"/>
              </p:ext>
            </p:extLst>
          </p:nvPr>
        </p:nvGraphicFramePr>
        <p:xfrm>
          <a:off x="1692275" y="5880372"/>
          <a:ext cx="64770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name="公式" r:id="rId8" imgW="1879560" imgH="228600" progId="Equation.3">
                  <p:embed/>
                </p:oleObj>
              </mc:Choice>
              <mc:Fallback>
                <p:oleObj name="公式" r:id="rId8" imgW="1879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80372"/>
                        <a:ext cx="647700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基于时间戳的协议</a:t>
            </a:r>
          </a:p>
        </p:txBody>
      </p:sp>
      <p:graphicFrame>
        <p:nvGraphicFramePr>
          <p:cNvPr id="301168" name="Group 112"/>
          <p:cNvGraphicFramePr>
            <a:graphicFrameLocks noGrp="1"/>
          </p:cNvGraphicFramePr>
          <p:nvPr/>
        </p:nvGraphicFramePr>
        <p:xfrm>
          <a:off x="719138" y="1412875"/>
          <a:ext cx="7956550" cy="5091312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200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150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175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RT=0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WT=0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RT=0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WT=0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RT=0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WT=0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RT=200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RT=150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RT=175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WT=200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WT=200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ea typeface="隶书" pitchFamily="49" charset="-122"/>
                        </a:rPr>
                        <a:t>中止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146" name="Object 85"/>
          <p:cNvGraphicFramePr>
            <a:graphicFrameLocks noChangeAspect="1"/>
          </p:cNvGraphicFramePr>
          <p:nvPr/>
        </p:nvGraphicFramePr>
        <p:xfrm>
          <a:off x="1222375" y="1412875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2" name="公式" r:id="rId4" imgW="152280" imgH="215640" progId="Equation.3">
                  <p:embed/>
                </p:oleObj>
              </mc:Choice>
              <mc:Fallback>
                <p:oleObj name="公式" r:id="rId4" imgW="152280" imgH="215640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412875"/>
                        <a:ext cx="3810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6"/>
          <p:cNvGraphicFramePr>
            <a:graphicFrameLocks noChangeAspect="1"/>
          </p:cNvGraphicFramePr>
          <p:nvPr/>
        </p:nvGraphicFramePr>
        <p:xfrm>
          <a:off x="2465388" y="1412875"/>
          <a:ext cx="412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3" name="公式" r:id="rId6" imgW="164880" imgH="215640" progId="Equation.3">
                  <p:embed/>
                </p:oleObj>
              </mc:Choice>
              <mc:Fallback>
                <p:oleObj name="公式" r:id="rId6" imgW="164880" imgH="21564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412875"/>
                        <a:ext cx="4127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87"/>
          <p:cNvGraphicFramePr>
            <a:graphicFrameLocks noChangeAspect="1"/>
          </p:cNvGraphicFramePr>
          <p:nvPr/>
        </p:nvGraphicFramePr>
        <p:xfrm>
          <a:off x="3762375" y="1412875"/>
          <a:ext cx="412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4" name="公式" r:id="rId8" imgW="164880" imgH="228600" progId="Equation.3">
                  <p:embed/>
                </p:oleObj>
              </mc:Choice>
              <mc:Fallback>
                <p:oleObj name="公式" r:id="rId8" imgW="164880" imgH="22860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1412875"/>
                        <a:ext cx="412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88"/>
          <p:cNvGraphicFramePr>
            <a:graphicFrameLocks noChangeAspect="1"/>
          </p:cNvGraphicFramePr>
          <p:nvPr/>
        </p:nvGraphicFramePr>
        <p:xfrm>
          <a:off x="5183188" y="1428750"/>
          <a:ext cx="381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5" name="公式" r:id="rId10" imgW="152280" imgH="164880" progId="Equation.3">
                  <p:embed/>
                </p:oleObj>
              </mc:Choice>
              <mc:Fallback>
                <p:oleObj name="公式" r:id="rId10" imgW="152280" imgH="16488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1428750"/>
                        <a:ext cx="3810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89"/>
          <p:cNvGraphicFramePr>
            <a:graphicFrameLocks noChangeAspect="1"/>
          </p:cNvGraphicFramePr>
          <p:nvPr/>
        </p:nvGraphicFramePr>
        <p:xfrm>
          <a:off x="6391275" y="1428750"/>
          <a:ext cx="381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6" name="公式" r:id="rId12" imgW="152280" imgH="164880" progId="Equation.3">
                  <p:embed/>
                </p:oleObj>
              </mc:Choice>
              <mc:Fallback>
                <p:oleObj name="公式" r:id="rId12" imgW="152280" imgH="16488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275" y="1428750"/>
                        <a:ext cx="3810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90"/>
          <p:cNvGraphicFramePr>
            <a:graphicFrameLocks noChangeAspect="1"/>
          </p:cNvGraphicFramePr>
          <p:nvPr/>
        </p:nvGraphicFramePr>
        <p:xfrm>
          <a:off x="7681913" y="1412875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7" name="公式" r:id="rId14" imgW="152280" imgH="177480" progId="Equation.3">
                  <p:embed/>
                </p:oleObj>
              </mc:Choice>
              <mc:Fallback>
                <p:oleObj name="公式" r:id="rId14" imgW="152280" imgH="17748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1913" y="1412875"/>
                        <a:ext cx="3810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103"/>
          <p:cNvGraphicFramePr>
            <a:graphicFrameLocks noChangeAspect="1"/>
          </p:cNvGraphicFramePr>
          <p:nvPr/>
        </p:nvGraphicFramePr>
        <p:xfrm>
          <a:off x="968375" y="2817813"/>
          <a:ext cx="889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8" name="公式" r:id="rId16" imgW="355320" imgH="215640" progId="Equation.3">
                  <p:embed/>
                </p:oleObj>
              </mc:Choice>
              <mc:Fallback>
                <p:oleObj name="公式" r:id="rId16" imgW="355320" imgH="21564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817813"/>
                        <a:ext cx="8890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Object 104"/>
          <p:cNvGraphicFramePr>
            <a:graphicFrameLocks noChangeAspect="1"/>
          </p:cNvGraphicFramePr>
          <p:nvPr/>
        </p:nvGraphicFramePr>
        <p:xfrm>
          <a:off x="2190750" y="3213100"/>
          <a:ext cx="920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09" name="公式" r:id="rId18" imgW="368280" imgH="215640" progId="Equation.3">
                  <p:embed/>
                </p:oleObj>
              </mc:Choice>
              <mc:Fallback>
                <p:oleObj name="公式" r:id="rId18" imgW="368280" imgH="21564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3213100"/>
                        <a:ext cx="9207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" name="Object 105"/>
          <p:cNvGraphicFramePr>
            <a:graphicFrameLocks noChangeAspect="1"/>
          </p:cNvGraphicFramePr>
          <p:nvPr/>
        </p:nvGraphicFramePr>
        <p:xfrm>
          <a:off x="3541713" y="370205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0" name="公式" r:id="rId20" imgW="368280" imgH="228600" progId="Equation.3">
                  <p:embed/>
                </p:oleObj>
              </mc:Choice>
              <mc:Fallback>
                <p:oleObj name="公式" r:id="rId20" imgW="368280" imgH="22860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3702050"/>
                        <a:ext cx="920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5" name="Object 106"/>
          <p:cNvGraphicFramePr>
            <a:graphicFrameLocks noChangeAspect="1"/>
          </p:cNvGraphicFramePr>
          <p:nvPr/>
        </p:nvGraphicFramePr>
        <p:xfrm>
          <a:off x="917575" y="4149725"/>
          <a:ext cx="1016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1" name="公式" r:id="rId22" imgW="406080" imgH="215640" progId="Equation.3">
                  <p:embed/>
                </p:oleObj>
              </mc:Choice>
              <mc:Fallback>
                <p:oleObj name="公式" r:id="rId22" imgW="406080" imgH="215640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4149725"/>
                        <a:ext cx="10160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13"/>
          <p:cNvGraphicFramePr>
            <a:graphicFrameLocks noChangeAspect="1"/>
          </p:cNvGraphicFramePr>
          <p:nvPr/>
        </p:nvGraphicFramePr>
        <p:xfrm>
          <a:off x="900113" y="4594225"/>
          <a:ext cx="1016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2" name="公式" r:id="rId24" imgW="406080" imgH="215640" progId="Equation.3">
                  <p:embed/>
                </p:oleObj>
              </mc:Choice>
              <mc:Fallback>
                <p:oleObj name="公式" r:id="rId24" imgW="406080" imgH="215640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594225"/>
                        <a:ext cx="10160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14"/>
          <p:cNvGraphicFramePr>
            <a:graphicFrameLocks noChangeAspect="1"/>
          </p:cNvGraphicFramePr>
          <p:nvPr/>
        </p:nvGraphicFramePr>
        <p:xfrm>
          <a:off x="2171700" y="5049838"/>
          <a:ext cx="1047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3" name="公式" r:id="rId26" imgW="419040" imgH="215640" progId="Equation.3">
                  <p:embed/>
                </p:oleObj>
              </mc:Choice>
              <mc:Fallback>
                <p:oleObj name="公式" r:id="rId26" imgW="419040" imgH="21564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049838"/>
                        <a:ext cx="10477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115"/>
          <p:cNvGraphicFramePr>
            <a:graphicFrameLocks noChangeAspect="1"/>
          </p:cNvGraphicFramePr>
          <p:nvPr/>
        </p:nvGraphicFramePr>
        <p:xfrm>
          <a:off x="3524250" y="5969000"/>
          <a:ext cx="104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14" name="公式" r:id="rId28" imgW="419040" imgH="228600" progId="Equation.3">
                  <p:embed/>
                </p:oleObj>
              </mc:Choice>
              <mc:Fallback>
                <p:oleObj name="公式" r:id="rId28" imgW="419040" imgH="228600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5969000"/>
                        <a:ext cx="1047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smtClean="0"/>
              <a:t>有效性检查协议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读阶段</a:t>
            </a:r>
          </a:p>
          <a:p>
            <a:pPr lvl="1"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事务</a:t>
            </a:r>
            <a:r>
              <a:rPr lang="en-US" altLang="zh-CN" dirty="0" smtClean="0"/>
              <a:t>Ti</a:t>
            </a:r>
            <a:r>
              <a:rPr lang="zh-CN" altLang="en-US" dirty="0" smtClean="0"/>
              <a:t>在这一阶段中执行。各数据项值被读入并保存在</a:t>
            </a:r>
            <a:r>
              <a:rPr lang="en-US" altLang="zh-CN" dirty="0" smtClean="0"/>
              <a:t>Ti</a:t>
            </a:r>
            <a:r>
              <a:rPr lang="zh-CN" altLang="en-US" dirty="0" smtClean="0"/>
              <a:t>的局部变量中。所有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操作都是对局部临时变量进行的，并不对数据库进行真正的更新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有效性检查阶段</a:t>
            </a:r>
          </a:p>
          <a:p>
            <a:pPr lvl="1" eaLnBrk="1" hangingPunct="1">
              <a:lnSpc>
                <a:spcPct val="105000"/>
              </a:lnSpc>
              <a:defRPr/>
            </a:pPr>
            <a:r>
              <a:rPr lang="en-US" altLang="zh-CN" dirty="0" smtClean="0"/>
              <a:t>Ti</a:t>
            </a:r>
            <a:r>
              <a:rPr lang="zh-CN" altLang="en-US" dirty="0" smtClean="0"/>
              <a:t>进行有效性检查，通过与其他事务的读写集合进行比较，来判定是否可以将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操作所更新的临时局部变量值拷入数据库而不违反可串行性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写阶段</a:t>
            </a:r>
          </a:p>
          <a:p>
            <a:pPr lvl="1" eaLnBrk="1" hangingPunct="1">
              <a:lnSpc>
                <a:spcPct val="105000"/>
              </a:lnSpc>
              <a:defRPr/>
            </a:pPr>
            <a:r>
              <a:rPr lang="zh-CN" altLang="en-US" dirty="0" smtClean="0"/>
              <a:t>若</a:t>
            </a:r>
            <a:r>
              <a:rPr lang="en-US" altLang="zh-CN" dirty="0" smtClean="0"/>
              <a:t>Ti</a:t>
            </a:r>
            <a:r>
              <a:rPr lang="zh-CN" altLang="en-US" dirty="0" smtClean="0"/>
              <a:t>已通过有效性检查（第二步），则系统进行实际的数据库更新，否则，事务</a:t>
            </a:r>
            <a:r>
              <a:rPr lang="en-US" altLang="zh-CN" dirty="0" smtClean="0"/>
              <a:t>Ti</a:t>
            </a:r>
            <a:r>
              <a:rPr lang="zh-CN" altLang="en-US" dirty="0" smtClean="0"/>
              <a:t>回滚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为什么两阶段封锁协议保证可串行化？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令</a:t>
            </a:r>
            <a:r>
              <a:rPr lang="en-US" altLang="zh-CN" dirty="0" smtClean="0"/>
              <a:t>{T0, T1, 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}</a:t>
            </a:r>
            <a:r>
              <a:rPr lang="zh-CN" altLang="en-US" dirty="0" smtClean="0"/>
              <a:t>是参与调度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的事务集，如果</a:t>
            </a:r>
            <a:r>
              <a:rPr lang="en-US" altLang="zh-CN" dirty="0" smtClean="0"/>
              <a:t>Ti</a:t>
            </a:r>
            <a:r>
              <a:rPr lang="zh-CN" altLang="en-US" dirty="0" smtClean="0"/>
              <a:t>对数据项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</a:t>
            </a:r>
            <a:r>
              <a:rPr lang="en-US" altLang="zh-CN" dirty="0" smtClean="0"/>
              <a:t>A</a:t>
            </a:r>
            <a:r>
              <a:rPr lang="zh-CN" altLang="en-US" dirty="0" smtClean="0"/>
              <a:t>型锁，</a:t>
            </a:r>
            <a:r>
              <a:rPr lang="en-US" altLang="zh-CN" dirty="0" err="1" smtClean="0"/>
              <a:t>Tj</a:t>
            </a:r>
            <a:r>
              <a:rPr lang="zh-CN" altLang="en-US" dirty="0" smtClean="0"/>
              <a:t>对数据项</a:t>
            </a:r>
            <a:r>
              <a:rPr lang="en-US" altLang="zh-CN" dirty="0" smtClean="0"/>
              <a:t>R</a:t>
            </a:r>
            <a:r>
              <a:rPr lang="zh-CN" altLang="en-US" dirty="0" smtClean="0"/>
              <a:t>加</a:t>
            </a:r>
            <a:r>
              <a:rPr lang="en-US" altLang="zh-CN" dirty="0" smtClean="0"/>
              <a:t>B</a:t>
            </a:r>
            <a:r>
              <a:rPr lang="zh-CN" altLang="en-US" dirty="0" smtClean="0"/>
              <a:t>型锁，且</a:t>
            </a:r>
            <a:r>
              <a:rPr lang="en-US" altLang="zh-CN" dirty="0" smtClean="0"/>
              <a:t>comp(A, B)=false</a:t>
            </a:r>
            <a:r>
              <a:rPr lang="zh-CN" altLang="en-US" dirty="0" smtClean="0"/>
              <a:t>，若</a:t>
            </a:r>
            <a:r>
              <a:rPr lang="en-US" altLang="zh-CN" dirty="0" smtClean="0"/>
              <a:t>Ti</a:t>
            </a:r>
            <a:r>
              <a:rPr lang="zh-CN" altLang="en-US" dirty="0" smtClean="0"/>
              <a:t>先获得锁，则</a:t>
            </a:r>
            <a:r>
              <a:rPr lang="en-US" altLang="zh-CN" dirty="0" smtClean="0"/>
              <a:t>Ti</a:t>
            </a:r>
            <a:r>
              <a:rPr lang="zh-CN" altLang="en-US" dirty="0" smtClean="0"/>
              <a:t>先于</a:t>
            </a:r>
            <a:r>
              <a:rPr lang="en-US" altLang="zh-CN" dirty="0" err="1" smtClean="0"/>
              <a:t>Tj</a:t>
            </a:r>
            <a:r>
              <a:rPr lang="zh-CN" altLang="en-US" dirty="0" smtClean="0"/>
              <a:t>，记作</a:t>
            </a:r>
            <a:r>
              <a:rPr lang="en-US" altLang="zh-CN" dirty="0" err="1" smtClean="0"/>
              <a:t>Ti</a:t>
            </a:r>
            <a:r>
              <a:rPr lang="en-US" altLang="zh-CN" dirty="0" err="1" smtClean="0">
                <a:sym typeface="Symbol" pitchFamily="18" charset="2"/>
              </a:rPr>
              <a:t></a:t>
            </a:r>
            <a:r>
              <a:rPr lang="en-US" altLang="zh-CN" dirty="0" err="1" smtClean="0"/>
              <a:t>Tj</a:t>
            </a:r>
            <a:r>
              <a:rPr lang="zh-CN" altLang="en-US" dirty="0" smtClean="0"/>
              <a:t>，得到一个优先图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设</a:t>
            </a:r>
            <a:r>
              <a:rPr lang="en-US" altLang="zh-CN" dirty="0" err="1" smtClean="0"/>
              <a:t>ti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Ti</a:t>
            </a:r>
            <a:r>
              <a:rPr lang="zh-CN" altLang="en-US" dirty="0" smtClean="0"/>
              <a:t>的封锁点，</a:t>
            </a:r>
            <a:r>
              <a:rPr lang="zh-CN" altLang="en-US" dirty="0" smtClean="0">
                <a:solidFill>
                  <a:srgbClr val="FF0000"/>
                </a:solidFill>
              </a:rPr>
              <a:t>若 </a:t>
            </a:r>
            <a:r>
              <a:rPr lang="en-US" altLang="zh-CN" dirty="0" smtClean="0">
                <a:solidFill>
                  <a:srgbClr val="FF0000"/>
                </a:solidFill>
              </a:rPr>
              <a:t>Ti </a:t>
            </a:r>
            <a:r>
              <a:rPr lang="en-US" altLang="zh-CN" dirty="0" smtClean="0">
                <a:solidFill>
                  <a:srgbClr val="FF0000"/>
                </a:solidFill>
                <a:sym typeface="Symbol" pitchFamily="18" charset="2"/>
              </a:rPr>
              <a:t> </a:t>
            </a:r>
            <a:r>
              <a:rPr lang="en-US" altLang="zh-CN" dirty="0" err="1" smtClean="0">
                <a:solidFill>
                  <a:srgbClr val="FF0000"/>
                </a:solidFill>
              </a:rPr>
              <a:t>Tj</a:t>
            </a:r>
            <a:r>
              <a:rPr lang="zh-CN" altLang="en-US" dirty="0" smtClean="0">
                <a:solidFill>
                  <a:srgbClr val="FF0000"/>
                </a:solidFill>
              </a:rPr>
              <a:t>，则 </a:t>
            </a:r>
            <a:r>
              <a:rPr lang="en-US" altLang="zh-CN" dirty="0" err="1" smtClean="0">
                <a:solidFill>
                  <a:srgbClr val="FF0000"/>
                </a:solidFill>
              </a:rPr>
              <a:t>ti</a:t>
            </a:r>
            <a:r>
              <a:rPr lang="en-US" altLang="zh-CN" dirty="0" smtClean="0">
                <a:solidFill>
                  <a:srgbClr val="FF0000"/>
                </a:solidFill>
              </a:rPr>
              <a:t> &lt; </a:t>
            </a:r>
            <a:r>
              <a:rPr lang="en-US" altLang="zh-CN" dirty="0" err="1" smtClean="0">
                <a:solidFill>
                  <a:srgbClr val="FF0000"/>
                </a:solidFill>
              </a:rPr>
              <a:t>tj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en-US" altLang="zh-CN" dirty="0" smtClean="0">
                <a:solidFill>
                  <a:srgbClr val="C00000"/>
                </a:solidFill>
              </a:rPr>
              <a:t>( ? )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若</a:t>
            </a:r>
            <a:r>
              <a:rPr lang="en-US" altLang="zh-CN" dirty="0" smtClean="0"/>
              <a:t>{T0, T1, 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}</a:t>
            </a:r>
            <a:r>
              <a:rPr lang="zh-CN" altLang="en-US" dirty="0" smtClean="0"/>
              <a:t>不可串行化，则在优先图中存在环，不妨设为</a:t>
            </a:r>
            <a:r>
              <a:rPr lang="en-US" altLang="zh-CN" dirty="0" smtClean="0"/>
              <a:t>T0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/>
              <a:t>T1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>
                <a:latin typeface="Times New Roman"/>
              </a:rPr>
              <a:t>…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/>
              <a:t>Tn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/>
              <a:t>T0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t0 &lt; t1 &lt; </a:t>
            </a:r>
            <a:r>
              <a:rPr lang="en-US" altLang="zh-CN" dirty="0" smtClean="0">
                <a:latin typeface="Times New Roman"/>
              </a:rPr>
              <a:t>… </a:t>
            </a:r>
            <a:r>
              <a:rPr lang="en-US" altLang="zh-CN" dirty="0" smtClean="0"/>
              <a:t>&lt; </a:t>
            </a:r>
            <a:r>
              <a:rPr lang="en-US" altLang="zh-CN" dirty="0" err="1" smtClean="0"/>
              <a:t>tn</a:t>
            </a:r>
            <a:r>
              <a:rPr lang="en-US" altLang="zh-CN" dirty="0" smtClean="0"/>
              <a:t> &lt; t0</a:t>
            </a:r>
            <a:r>
              <a:rPr lang="zh-CN" altLang="en-US" dirty="0" smtClean="0"/>
              <a:t>，矛盾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dirty="0" smtClean="0"/>
              <a:t>有效性检查协议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每个事务</a:t>
            </a:r>
            <a:r>
              <a:rPr lang="en-US" altLang="zh-CN" i="1" dirty="0" smtClean="0">
                <a:ea typeface="宋体" pitchFamily="2" charset="-122"/>
              </a:rPr>
              <a:t>T</a:t>
            </a:r>
            <a:r>
              <a:rPr lang="en-US" altLang="zh-CN" i="1" baseline="-25000" dirty="0" smtClean="0">
                <a:ea typeface="宋体" pitchFamily="2" charset="-122"/>
              </a:rPr>
              <a:t>i</a:t>
            </a:r>
            <a:r>
              <a:rPr lang="zh-CN" altLang="en-US" dirty="0" smtClean="0"/>
              <a:t>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个时间戳与之联系</a:t>
            </a:r>
          </a:p>
          <a:p>
            <a:pPr lvl="1" eaLnBrk="1" hangingPunct="1">
              <a:defRPr/>
            </a:pPr>
            <a:r>
              <a:rPr lang="en-US" altLang="zh-CN" b="1" dirty="0" smtClean="0">
                <a:latin typeface="华文新魏" pitchFamily="2" charset="-122"/>
              </a:rPr>
              <a:t>Start</a:t>
            </a:r>
            <a:r>
              <a:rPr lang="en-US" altLang="zh-CN" dirty="0" smtClean="0">
                <a:latin typeface="华文新魏" pitchFamily="2" charset="-122"/>
              </a:rPr>
              <a:t>(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)</a:t>
            </a:r>
            <a:r>
              <a:rPr lang="zh-CN" altLang="en-US" dirty="0" smtClean="0">
                <a:latin typeface="华文新魏" pitchFamily="2" charset="-122"/>
              </a:rPr>
              <a:t>：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i="1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 </a:t>
            </a:r>
            <a:r>
              <a:rPr lang="zh-CN" altLang="en-US" dirty="0" smtClean="0">
                <a:latin typeface="华文新魏" pitchFamily="2" charset="-122"/>
              </a:rPr>
              <a:t>开始执行的时间</a:t>
            </a:r>
          </a:p>
          <a:p>
            <a:pPr lvl="1" eaLnBrk="1" hangingPunct="1">
              <a:defRPr/>
            </a:pPr>
            <a:r>
              <a:rPr lang="en-US" altLang="zh-CN" b="1" dirty="0" smtClean="0">
                <a:latin typeface="华文新魏" pitchFamily="2" charset="-122"/>
              </a:rPr>
              <a:t>Validation</a:t>
            </a:r>
            <a:r>
              <a:rPr lang="en-US" altLang="zh-CN" dirty="0" smtClean="0">
                <a:latin typeface="华文新魏" pitchFamily="2" charset="-122"/>
              </a:rPr>
              <a:t>(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)</a:t>
            </a:r>
            <a:r>
              <a:rPr lang="zh-CN" altLang="en-US" dirty="0" smtClean="0">
                <a:latin typeface="华文新魏" pitchFamily="2" charset="-122"/>
              </a:rPr>
              <a:t>：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i="1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 </a:t>
            </a:r>
            <a:r>
              <a:rPr lang="zh-CN" altLang="en-US" dirty="0" smtClean="0">
                <a:latin typeface="华文新魏" pitchFamily="2" charset="-122"/>
              </a:rPr>
              <a:t>进入其有效性检查阶段的时间</a:t>
            </a:r>
          </a:p>
          <a:p>
            <a:pPr lvl="1" eaLnBrk="1" hangingPunct="1">
              <a:defRPr/>
            </a:pPr>
            <a:r>
              <a:rPr lang="en-US" altLang="zh-CN" b="1" dirty="0" smtClean="0">
                <a:latin typeface="华文新魏" pitchFamily="2" charset="-122"/>
              </a:rPr>
              <a:t>Finish</a:t>
            </a:r>
            <a:r>
              <a:rPr lang="en-US" altLang="zh-CN" dirty="0" smtClean="0">
                <a:latin typeface="华文新魏" pitchFamily="2" charset="-122"/>
              </a:rPr>
              <a:t>(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i="1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)</a:t>
            </a:r>
            <a:r>
              <a:rPr lang="zh-CN" altLang="en-US" dirty="0" smtClean="0">
                <a:latin typeface="华文新魏" pitchFamily="2" charset="-122"/>
              </a:rPr>
              <a:t>：</a:t>
            </a:r>
            <a:r>
              <a:rPr lang="en-US" altLang="zh-CN" i="1" dirty="0" smtClean="0">
                <a:latin typeface="华文新魏" pitchFamily="2" charset="-122"/>
              </a:rPr>
              <a:t>T</a:t>
            </a:r>
            <a:r>
              <a:rPr lang="en-US" altLang="zh-CN" i="1" baseline="-25000" dirty="0" smtClean="0">
                <a:latin typeface="华文新魏" pitchFamily="2" charset="-122"/>
              </a:rPr>
              <a:t>i</a:t>
            </a:r>
            <a:r>
              <a:rPr lang="en-US" altLang="zh-CN" dirty="0" smtClean="0">
                <a:latin typeface="华文新魏" pitchFamily="2" charset="-122"/>
              </a:rPr>
              <a:t> </a:t>
            </a:r>
            <a:r>
              <a:rPr lang="zh-CN" altLang="en-US" dirty="0" smtClean="0">
                <a:latin typeface="华文新魏" pitchFamily="2" charset="-122"/>
              </a:rPr>
              <a:t>完成其写阶段的时间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</a:rPr>
              <a:t>令</a:t>
            </a:r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</a:rPr>
              <a:t>TS(</a:t>
            </a:r>
            <a:r>
              <a:rPr lang="en-US" altLang="zh-CN" i="1" dirty="0" smtClean="0">
                <a:solidFill>
                  <a:srgbClr val="FF0000"/>
                </a:solidFill>
                <a:latin typeface="隶书" pitchFamily="49" charset="-122"/>
              </a:rPr>
              <a:t>T</a:t>
            </a:r>
            <a:r>
              <a:rPr lang="en-US" altLang="zh-CN" i="1" baseline="-25000" dirty="0" smtClean="0">
                <a:solidFill>
                  <a:srgbClr val="FF0000"/>
                </a:solidFill>
                <a:latin typeface="隶书" pitchFamily="49" charset="-122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</a:rPr>
              <a:t>) </a:t>
            </a:r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</a:rPr>
              <a:t>＝ </a:t>
            </a:r>
            <a:r>
              <a:rPr lang="en-US" altLang="zh-CN" b="1" dirty="0" smtClean="0">
                <a:solidFill>
                  <a:srgbClr val="FF0000"/>
                </a:solidFill>
                <a:latin typeface="隶书" pitchFamily="49" charset="-122"/>
              </a:rPr>
              <a:t>Validation</a:t>
            </a:r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隶书" pitchFamily="49" charset="-122"/>
              </a:rPr>
              <a:t>T</a:t>
            </a:r>
            <a:r>
              <a:rPr lang="en-US" altLang="zh-CN" baseline="-25000" dirty="0" smtClean="0">
                <a:solidFill>
                  <a:srgbClr val="FF0000"/>
                </a:solidFill>
                <a:latin typeface="隶书" pitchFamily="49" charset="-122"/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  <a:latin typeface="隶书" pitchFamily="49" charset="-122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隶书" pitchFamily="49" charset="-122"/>
              </a:rPr>
              <a:t>，等价的串行顺序与有效性确认时间戳一致</a:t>
            </a:r>
            <a:endParaRPr lang="en-US" altLang="zh-CN" dirty="0" smtClean="0">
              <a:solidFill>
                <a:srgbClr val="FF0000"/>
              </a:solidFill>
              <a:latin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违反串行性的情况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83568" y="2378497"/>
            <a:ext cx="676875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直接箭头连接符 6"/>
          <p:cNvCxnSpPr/>
          <p:nvPr/>
        </p:nvCxnSpPr>
        <p:spPr bwMode="auto">
          <a:xfrm rot="5400000" flipH="1" flipV="1">
            <a:off x="1440446" y="2630525"/>
            <a:ext cx="503262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 flipH="1">
            <a:off x="6154588" y="1772816"/>
            <a:ext cx="1588" cy="606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 rot="5400000" flipH="1" flipV="1">
            <a:off x="2663788" y="2629731"/>
            <a:ext cx="503262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rot="5400000" flipH="1" flipV="1">
            <a:off x="6624229" y="2629731"/>
            <a:ext cx="503263" cy="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>
            <a:off x="5076056" y="1772816"/>
            <a:ext cx="7590" cy="6056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rot="5400000" flipH="1" flipV="1">
            <a:off x="4032734" y="2629731"/>
            <a:ext cx="503262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043608" y="2780928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07904" y="2823319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开始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0" y="126876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读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39752" y="281054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已确认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52120" y="126876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写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4168" y="285293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正在确认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3645024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if</a:t>
            </a:r>
            <a:r>
              <a:rPr lang="en-US" altLang="zh-CN" dirty="0" smtClean="0"/>
              <a:t>  finish(U) &gt; start(T) </a:t>
            </a:r>
            <a:r>
              <a:rPr lang="en-US" altLang="zh-CN" dirty="0" smtClean="0">
                <a:solidFill>
                  <a:srgbClr val="FF0000"/>
                </a:solidFill>
              </a:rPr>
              <a:t> then </a:t>
            </a:r>
            <a:r>
              <a:rPr lang="en-US" altLang="zh-CN" dirty="0" smtClean="0"/>
              <a:t>RS(T) ∩ WS(U) = </a:t>
            </a:r>
            <a:r>
              <a:rPr lang="en-US" altLang="zh-CN" dirty="0" smtClean="0">
                <a:sym typeface="Symbol"/>
              </a:rPr>
              <a:t>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 bwMode="auto">
          <a:xfrm>
            <a:off x="4211960" y="1196752"/>
            <a:ext cx="2520280" cy="576064"/>
          </a:xfrm>
          <a:prstGeom prst="rect">
            <a:avLst/>
          </a:prstGeom>
          <a:noFill/>
          <a:ln w="19050" cap="flat" cmpd="dbl" algn="ctr">
            <a:solidFill>
              <a:srgbClr val="990033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违反串行性的情况</a:t>
            </a:r>
            <a:endParaRPr lang="zh-CN" altLang="en-US" dirty="0"/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683568" y="2234481"/>
            <a:ext cx="676875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 bwMode="auto">
          <a:xfrm rot="5400000" flipH="1" flipV="1">
            <a:off x="1440446" y="2486509"/>
            <a:ext cx="503262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9" name="直接箭头连接符 28"/>
          <p:cNvCxnSpPr/>
          <p:nvPr/>
        </p:nvCxnSpPr>
        <p:spPr bwMode="auto">
          <a:xfrm flipH="1">
            <a:off x="5866556" y="1628800"/>
            <a:ext cx="1588" cy="6064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rot="5400000" flipH="1" flipV="1">
            <a:off x="6264188" y="2485715"/>
            <a:ext cx="503262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1" name="直接箭头连接符 30"/>
          <p:cNvCxnSpPr/>
          <p:nvPr/>
        </p:nvCxnSpPr>
        <p:spPr bwMode="auto">
          <a:xfrm rot="5400000" flipH="1" flipV="1">
            <a:off x="3239853" y="2485715"/>
            <a:ext cx="503263" cy="7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4427984" y="1628800"/>
            <a:ext cx="7590" cy="6056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43608" y="263691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已确认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23928" y="112474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写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940152" y="266652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完成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364088" y="112474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r>
              <a:rPr lang="zh-CN" altLang="en-US" dirty="0" smtClean="0"/>
              <a:t>写</a:t>
            </a:r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99792" y="267930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正在确认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9552" y="3356992"/>
            <a:ext cx="804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if</a:t>
            </a:r>
            <a:r>
              <a:rPr lang="en-US" altLang="zh-CN" dirty="0" smtClean="0"/>
              <a:t>  finish(U) &gt; validation(T) </a:t>
            </a:r>
            <a:r>
              <a:rPr lang="en-US" altLang="zh-CN" dirty="0" smtClean="0">
                <a:solidFill>
                  <a:srgbClr val="FF0000"/>
                </a:solidFill>
              </a:rPr>
              <a:t>  then  </a:t>
            </a:r>
            <a:r>
              <a:rPr lang="en-US" altLang="zh-CN" dirty="0" smtClean="0"/>
              <a:t>WS(T) ∩ WS(U) = </a:t>
            </a:r>
            <a:r>
              <a:rPr lang="en-US" altLang="zh-CN" dirty="0" smtClean="0">
                <a:sym typeface="Symbol"/>
              </a:rPr>
              <a:t>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 bwMode="auto">
          <a:xfrm>
            <a:off x="3572272" y="1052736"/>
            <a:ext cx="2952328" cy="576064"/>
          </a:xfrm>
          <a:prstGeom prst="rect">
            <a:avLst/>
          </a:prstGeom>
          <a:noFill/>
          <a:ln w="19050" cap="flat" cmpd="dbl" algn="ctr">
            <a:solidFill>
              <a:srgbClr val="990033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有效性检查协议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827584" y="1844824"/>
            <a:ext cx="7056784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55576" y="134076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latin typeface="华文新魏" pitchFamily="2" charset="-122"/>
              </a:rPr>
              <a:t>S </a:t>
            </a:r>
            <a:r>
              <a:rPr lang="en-US" altLang="zh-CN" b="1" baseline="-25000" dirty="0" smtClean="0">
                <a:solidFill>
                  <a:srgbClr val="00B050"/>
                </a:solidFill>
                <a:latin typeface="华文新魏" pitchFamily="2" charset="-122"/>
              </a:rPr>
              <a:t>T1</a:t>
            </a:r>
            <a:r>
              <a:rPr lang="en-US" altLang="zh-CN" b="1" dirty="0" smtClean="0">
                <a:solidFill>
                  <a:srgbClr val="00B050"/>
                </a:solidFill>
                <a:latin typeface="华文新魏" pitchFamily="2" charset="-122"/>
              </a:rPr>
              <a:t>       </a:t>
            </a:r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</a:rPr>
              <a:t>V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华文新魏" pitchFamily="2" charset="-122"/>
              </a:rPr>
              <a:t> T1</a:t>
            </a:r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</a:rPr>
              <a:t>    </a:t>
            </a:r>
            <a:r>
              <a:rPr lang="en-US" altLang="zh-CN" b="1" dirty="0" smtClean="0">
                <a:solidFill>
                  <a:srgbClr val="00B050"/>
                </a:solidFill>
                <a:latin typeface="华文新魏" pitchFamily="2" charset="-122"/>
              </a:rPr>
              <a:t>S </a:t>
            </a:r>
            <a:r>
              <a:rPr lang="en-US" altLang="zh-CN" b="1" baseline="-25000" dirty="0" smtClean="0">
                <a:solidFill>
                  <a:srgbClr val="00B050"/>
                </a:solidFill>
                <a:latin typeface="华文新魏" pitchFamily="2" charset="-122"/>
              </a:rPr>
              <a:t>T2</a:t>
            </a:r>
            <a:r>
              <a:rPr lang="en-US" altLang="zh-CN" b="1" dirty="0" smtClean="0">
                <a:solidFill>
                  <a:srgbClr val="00B050"/>
                </a:solidFill>
                <a:latin typeface="华文新魏" pitchFamily="2" charset="-122"/>
              </a:rPr>
              <a:t>     </a:t>
            </a:r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</a:rPr>
              <a:t>V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华文新魏" pitchFamily="2" charset="-122"/>
              </a:rPr>
              <a:t> T2</a:t>
            </a:r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</a:rPr>
              <a:t>      </a:t>
            </a:r>
            <a:r>
              <a:rPr lang="en-US" altLang="zh-CN" b="1" dirty="0" smtClean="0">
                <a:solidFill>
                  <a:srgbClr val="9900CC"/>
                </a:solidFill>
                <a:latin typeface="华文新魏" pitchFamily="2" charset="-122"/>
              </a:rPr>
              <a:t>F</a:t>
            </a:r>
            <a:r>
              <a:rPr lang="en-US" altLang="zh-CN" b="1" baseline="-25000" dirty="0" smtClean="0">
                <a:solidFill>
                  <a:srgbClr val="9900CC"/>
                </a:solidFill>
                <a:latin typeface="华文新魏" pitchFamily="2" charset="-122"/>
              </a:rPr>
              <a:t> T1    </a:t>
            </a:r>
            <a:r>
              <a:rPr lang="en-US" altLang="zh-CN" b="1" dirty="0" smtClean="0">
                <a:solidFill>
                  <a:srgbClr val="00B050"/>
                </a:solidFill>
                <a:latin typeface="华文新魏" pitchFamily="2" charset="-122"/>
              </a:rPr>
              <a:t>S </a:t>
            </a:r>
            <a:r>
              <a:rPr lang="en-US" altLang="zh-CN" b="1" baseline="-25000" dirty="0">
                <a:solidFill>
                  <a:srgbClr val="00B050"/>
                </a:solidFill>
                <a:latin typeface="华文新魏" pitchFamily="2" charset="-122"/>
              </a:rPr>
              <a:t>T3</a:t>
            </a:r>
            <a:r>
              <a:rPr lang="en-US" altLang="zh-CN" b="1" dirty="0">
                <a:solidFill>
                  <a:srgbClr val="9900CC"/>
                </a:solidFill>
                <a:latin typeface="华文新魏" pitchFamily="2" charset="-122"/>
              </a:rPr>
              <a:t> </a:t>
            </a:r>
            <a:r>
              <a:rPr lang="en-US" altLang="zh-CN" b="1" dirty="0" smtClean="0">
                <a:solidFill>
                  <a:srgbClr val="9900CC"/>
                </a:solidFill>
                <a:latin typeface="华文新魏" pitchFamily="2" charset="-122"/>
              </a:rPr>
              <a:t>      F</a:t>
            </a:r>
            <a:r>
              <a:rPr lang="en-US" altLang="zh-CN" b="1" baseline="-25000" dirty="0" smtClean="0">
                <a:solidFill>
                  <a:srgbClr val="9900CC"/>
                </a:solidFill>
                <a:latin typeface="华文新魏" pitchFamily="2" charset="-122"/>
              </a:rPr>
              <a:t> T2</a:t>
            </a:r>
            <a:r>
              <a:rPr lang="en-US" altLang="zh-CN" b="1" dirty="0" smtClean="0">
                <a:solidFill>
                  <a:srgbClr val="9900CC"/>
                </a:solidFill>
                <a:latin typeface="华文新魏" pitchFamily="2" charset="-122"/>
              </a:rPr>
              <a:t>    </a:t>
            </a:r>
            <a:r>
              <a:rPr lang="en-US" altLang="zh-CN" b="1" dirty="0" smtClean="0">
                <a:solidFill>
                  <a:srgbClr val="FF0000"/>
                </a:solidFill>
                <a:latin typeface="华文新魏" pitchFamily="2" charset="-122"/>
              </a:rPr>
              <a:t>V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华文新魏" pitchFamily="2" charset="-122"/>
              </a:rPr>
              <a:t> T3       </a:t>
            </a:r>
            <a:r>
              <a:rPr lang="en-US" altLang="zh-CN" b="1" dirty="0" smtClean="0">
                <a:solidFill>
                  <a:srgbClr val="9900CC"/>
                </a:solidFill>
                <a:latin typeface="华文新魏" pitchFamily="2" charset="-122"/>
              </a:rPr>
              <a:t>F</a:t>
            </a:r>
            <a:r>
              <a:rPr lang="en-US" altLang="zh-CN" b="1" baseline="-25000" dirty="0" smtClean="0">
                <a:solidFill>
                  <a:srgbClr val="9900CC"/>
                </a:solidFill>
                <a:latin typeface="华文新魏" pitchFamily="2" charset="-122"/>
              </a:rPr>
              <a:t> T3</a:t>
            </a:r>
            <a:r>
              <a:rPr lang="en-US" altLang="zh-CN" b="1" dirty="0" smtClean="0">
                <a:solidFill>
                  <a:srgbClr val="9900CC"/>
                </a:solidFill>
                <a:latin typeface="华文新魏" pitchFamily="2" charset="-122"/>
              </a:rPr>
              <a:t> </a:t>
            </a:r>
            <a:endParaRPr lang="zh-CN" altLang="en-US" b="1" dirty="0">
              <a:solidFill>
                <a:srgbClr val="9900CC"/>
              </a:solidFill>
              <a:latin typeface="华文新魏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43608" y="1844824"/>
            <a:ext cx="936104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1979712" y="1844824"/>
            <a:ext cx="0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 flipH="1">
            <a:off x="1979712" y="1822772"/>
            <a:ext cx="2664297" cy="124618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763688" y="306896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华文新魏" pitchFamily="2" charset="-122"/>
              </a:rPr>
              <a:t>T</a:t>
            </a:r>
            <a:r>
              <a:rPr lang="en-US" altLang="zh-CN" b="1" baseline="-25000" dirty="0" smtClean="0">
                <a:latin typeface="华文新魏" pitchFamily="2" charset="-122"/>
              </a:rPr>
              <a:t>1</a:t>
            </a:r>
            <a:r>
              <a:rPr lang="en-US" altLang="zh-CN" b="1" dirty="0" smtClean="0">
                <a:latin typeface="华文新魏" pitchFamily="2" charset="-122"/>
              </a:rPr>
              <a:t>                   T</a:t>
            </a:r>
            <a:r>
              <a:rPr lang="en-US" altLang="zh-CN" b="1" baseline="-25000" dirty="0" smtClean="0">
                <a:latin typeface="华文新魏" pitchFamily="2" charset="-122"/>
              </a:rPr>
              <a:t>2</a:t>
            </a:r>
            <a:r>
              <a:rPr lang="en-US" altLang="zh-CN" b="1" dirty="0" smtClean="0">
                <a:latin typeface="华文新魏" pitchFamily="2" charset="-122"/>
              </a:rPr>
              <a:t>                                       T</a:t>
            </a:r>
            <a:r>
              <a:rPr lang="en-US" altLang="zh-CN" b="1" baseline="-25000" dirty="0" smtClean="0">
                <a:latin typeface="华文新魏" pitchFamily="2" charset="-122"/>
              </a:rPr>
              <a:t>3</a:t>
            </a:r>
            <a:r>
              <a:rPr lang="en-US" altLang="zh-CN" b="1" dirty="0" smtClean="0">
                <a:latin typeface="华文新魏" pitchFamily="2" charset="-122"/>
              </a:rPr>
              <a:t> </a:t>
            </a:r>
            <a:endParaRPr lang="zh-CN" altLang="en-US" b="1" dirty="0">
              <a:latin typeface="华文新魏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2843808" y="1844824"/>
            <a:ext cx="792086" cy="12224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3635896" y="1844824"/>
            <a:ext cx="0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 flipH="1">
            <a:off x="3635896" y="1866877"/>
            <a:ext cx="2376263" cy="120208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5112061" y="1844824"/>
            <a:ext cx="1764195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5" name="直接连接符 24"/>
          <p:cNvCxnSpPr/>
          <p:nvPr/>
        </p:nvCxnSpPr>
        <p:spPr bwMode="auto">
          <a:xfrm>
            <a:off x="6876256" y="1844824"/>
            <a:ext cx="0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>
            <a:off x="6876256" y="1844824"/>
            <a:ext cx="864098" cy="12241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miter lim="800000"/>
            <a:headEnd type="oval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0" y="393305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新魏" pitchFamily="2" charset="-122"/>
              </a:rPr>
              <a:t>确认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：在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完成写入之前开始，可能先于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的写入进行读写，需要判断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的写集合与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读集合的相交性，同时判断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的写集合与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的写集合的相交性</a:t>
            </a:r>
            <a:endParaRPr lang="zh-CN" altLang="en-US" b="1" dirty="0">
              <a:latin typeface="华文新魏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373216"/>
            <a:ext cx="9233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新魏" pitchFamily="2" charset="-122"/>
              </a:rPr>
              <a:t>确认</a:t>
            </a:r>
            <a:r>
              <a:rPr lang="en-US" altLang="zh-CN" b="1" dirty="0" smtClean="0">
                <a:latin typeface="华文新魏" pitchFamily="2" charset="-122"/>
              </a:rPr>
              <a:t>T3</a:t>
            </a:r>
            <a:r>
              <a:rPr lang="zh-CN" altLang="en-US" b="1" dirty="0" smtClean="0">
                <a:latin typeface="华文新魏" pitchFamily="2" charset="-122"/>
              </a:rPr>
              <a:t>：在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完成写入之后开始，不需要判定</a:t>
            </a:r>
            <a:r>
              <a:rPr lang="en-US" altLang="zh-CN" b="1" dirty="0" smtClean="0">
                <a:latin typeface="华文新魏" pitchFamily="2" charset="-122"/>
              </a:rPr>
              <a:t>T3</a:t>
            </a:r>
            <a:r>
              <a:rPr lang="zh-CN" altLang="en-US" b="1" dirty="0" smtClean="0">
                <a:latin typeface="华文新魏" pitchFamily="2" charset="-122"/>
              </a:rPr>
              <a:t>和</a:t>
            </a:r>
            <a:r>
              <a:rPr lang="en-US" altLang="zh-CN" b="1" dirty="0" smtClean="0">
                <a:latin typeface="华文新魏" pitchFamily="2" charset="-122"/>
              </a:rPr>
              <a:t>T1</a:t>
            </a:r>
            <a:r>
              <a:rPr lang="zh-CN" altLang="en-US" b="1" dirty="0" smtClean="0">
                <a:latin typeface="华文新魏" pitchFamily="2" charset="-122"/>
              </a:rPr>
              <a:t>的相交性；在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完成写入之前开始，需要判断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的写集合与</a:t>
            </a:r>
            <a:r>
              <a:rPr lang="en-US" altLang="zh-CN" b="1" dirty="0" smtClean="0">
                <a:latin typeface="华文新魏" pitchFamily="2" charset="-122"/>
              </a:rPr>
              <a:t>T3</a:t>
            </a:r>
            <a:r>
              <a:rPr lang="zh-CN" altLang="en-US" b="1" dirty="0" smtClean="0">
                <a:latin typeface="华文新魏" pitchFamily="2" charset="-122"/>
              </a:rPr>
              <a:t>读集合的相交性；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在</a:t>
            </a:r>
            <a:r>
              <a:rPr lang="en-US" altLang="zh-CN" b="1" dirty="0" smtClean="0">
                <a:latin typeface="华文新魏" pitchFamily="2" charset="-122"/>
              </a:rPr>
              <a:t>T3</a:t>
            </a:r>
            <a:r>
              <a:rPr lang="zh-CN" altLang="en-US" b="1" dirty="0" smtClean="0">
                <a:latin typeface="华文新魏" pitchFamily="2" charset="-122"/>
              </a:rPr>
              <a:t>确认前完成，不需要判定</a:t>
            </a:r>
            <a:r>
              <a:rPr lang="en-US" altLang="zh-CN" b="1" dirty="0" smtClean="0">
                <a:latin typeface="华文新魏" pitchFamily="2" charset="-122"/>
              </a:rPr>
              <a:t>T3</a:t>
            </a:r>
            <a:r>
              <a:rPr lang="zh-CN" altLang="en-US" b="1" dirty="0" smtClean="0">
                <a:latin typeface="华文新魏" pitchFamily="2" charset="-122"/>
              </a:rPr>
              <a:t>的写集合和</a:t>
            </a:r>
            <a:r>
              <a:rPr lang="en-US" altLang="zh-CN" b="1" dirty="0" smtClean="0">
                <a:latin typeface="华文新魏" pitchFamily="2" charset="-122"/>
              </a:rPr>
              <a:t>T2</a:t>
            </a:r>
            <a:r>
              <a:rPr lang="zh-CN" altLang="en-US" b="1" dirty="0" smtClean="0">
                <a:latin typeface="华文新魏" pitchFamily="2" charset="-122"/>
              </a:rPr>
              <a:t>的写集合的相交</a:t>
            </a:r>
            <a:r>
              <a:rPr lang="zh-CN" altLang="en-US" b="1" dirty="0">
                <a:latin typeface="华文新魏" pitchFamily="2" charset="-122"/>
              </a:rPr>
              <a:t>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dirty="0" smtClean="0"/>
              <a:t>有效性检查协议</a:t>
            </a:r>
          </a:p>
        </p:txBody>
      </p:sp>
      <p:graphicFrame>
        <p:nvGraphicFramePr>
          <p:cNvPr id="7170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11560" y="1119336"/>
          <a:ext cx="8064895" cy="547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Photo Editor 照片" r:id="rId4" imgW="5514286" imgH="4619048" progId="">
                  <p:embed/>
                </p:oleObj>
              </mc:Choice>
              <mc:Fallback>
                <p:oleObj name="Photo Editor 照片" r:id="rId4" imgW="5514286" imgH="4619048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119336"/>
                        <a:ext cx="8064895" cy="5478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427984" y="6165304"/>
            <a:ext cx="1800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WS={D,E}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smtClean="0"/>
              <a:t>有效性检查协议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U</a:t>
            </a:r>
            <a:r>
              <a:rPr lang="zh-CN" altLang="en-US" dirty="0" smtClean="0"/>
              <a:t>的有效性确认</a:t>
            </a:r>
          </a:p>
          <a:p>
            <a:pPr lvl="1" eaLnBrk="1" hangingPunct="1">
              <a:defRPr/>
            </a:pPr>
            <a:r>
              <a:rPr lang="zh-CN" altLang="en-US" dirty="0" smtClean="0"/>
              <a:t>没有其他确认事务，</a:t>
            </a:r>
            <a:r>
              <a:rPr lang="en-US" altLang="zh-CN" dirty="0" smtClean="0"/>
              <a:t>U</a:t>
            </a:r>
            <a:r>
              <a:rPr lang="zh-CN" altLang="en-US" dirty="0" smtClean="0"/>
              <a:t>确认成功，写入</a:t>
            </a:r>
            <a:r>
              <a:rPr lang="en-US" altLang="zh-CN" dirty="0" smtClean="0"/>
              <a:t>D</a:t>
            </a:r>
          </a:p>
          <a:p>
            <a:pPr eaLnBrk="1" hangingPunct="1">
              <a:defRPr/>
            </a:pPr>
            <a:r>
              <a:rPr lang="en-US" altLang="zh-CN" dirty="0" smtClean="0"/>
              <a:t>T</a:t>
            </a:r>
            <a:r>
              <a:rPr lang="zh-CN" altLang="en-US" dirty="0" smtClean="0"/>
              <a:t>的有效性确认</a:t>
            </a:r>
          </a:p>
          <a:p>
            <a:pPr lvl="1" eaLnBrk="1" hangingPunct="1">
              <a:defRPr/>
            </a:pPr>
            <a:r>
              <a:rPr lang="en-US" altLang="zh-CN" dirty="0" smtClean="0"/>
              <a:t>T</a:t>
            </a:r>
            <a:r>
              <a:rPr lang="zh-CN" altLang="en-US" dirty="0" smtClean="0"/>
              <a:t>确认时，</a:t>
            </a:r>
            <a:r>
              <a:rPr lang="en-US" altLang="zh-CN" dirty="0" smtClean="0"/>
              <a:t>U</a:t>
            </a:r>
            <a:r>
              <a:rPr lang="zh-CN" altLang="en-US" dirty="0" smtClean="0"/>
              <a:t>已确认但尚未执行，检查两者集合不相交， </a:t>
            </a:r>
            <a:r>
              <a:rPr lang="en-US" altLang="zh-CN" dirty="0" smtClean="0"/>
              <a:t>T</a:t>
            </a:r>
            <a:r>
              <a:rPr lang="zh-CN" altLang="en-US" dirty="0" smtClean="0"/>
              <a:t>确认成功，写入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</a:t>
            </a:r>
          </a:p>
          <a:p>
            <a:pPr eaLnBrk="1" hangingPunct="1">
              <a:defRPr/>
            </a:pPr>
            <a:r>
              <a:rPr lang="en-US" altLang="zh-CN" dirty="0" smtClean="0"/>
              <a:t>V</a:t>
            </a:r>
            <a:r>
              <a:rPr lang="zh-CN" altLang="en-US" dirty="0" smtClean="0"/>
              <a:t>的有效性确认</a:t>
            </a:r>
          </a:p>
          <a:p>
            <a:pPr lvl="1" eaLnBrk="1" hangingPunct="1">
              <a:defRPr/>
            </a:pPr>
            <a:r>
              <a:rPr lang="zh-CN" altLang="en-US" dirty="0" smtClean="0"/>
              <a:t>确认</a:t>
            </a:r>
            <a:r>
              <a:rPr lang="en-US" altLang="zh-CN" dirty="0" smtClean="0"/>
              <a:t>V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U</a:t>
            </a:r>
            <a:r>
              <a:rPr lang="zh-CN" altLang="en-US" dirty="0" smtClean="0"/>
              <a:t>已完成，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已确认但尚未执行，</a:t>
            </a:r>
            <a:r>
              <a:rPr lang="en-US" altLang="zh-CN" dirty="0" smtClean="0"/>
              <a:t>V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</a:t>
            </a:r>
            <a:r>
              <a:rPr lang="zh-CN" altLang="en-US" dirty="0" smtClean="0"/>
              <a:t>完成前开始，检查集合，</a:t>
            </a:r>
            <a:r>
              <a:rPr lang="en-US" altLang="zh-CN" dirty="0" smtClean="0"/>
              <a:t>V</a:t>
            </a:r>
            <a:r>
              <a:rPr lang="zh-CN" altLang="en-US" dirty="0" smtClean="0"/>
              <a:t>确认成功，写入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</a:p>
          <a:p>
            <a:pPr lvl="1" eaLnBrk="1" hangingPunct="1">
              <a:defRPr/>
            </a:pPr>
            <a:endParaRPr lang="en-US" altLang="zh-CN" dirty="0" smtClean="0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952997" y="5251906"/>
          <a:ext cx="5211291" cy="148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Equation" r:id="rId4" imgW="2311200" imgH="660240" progId="Equation.3">
                  <p:embed/>
                </p:oleObj>
              </mc:Choice>
              <mc:Fallback>
                <p:oleObj name="Equation" r:id="rId4" imgW="2311200" imgH="660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997" y="5251906"/>
                        <a:ext cx="5211291" cy="148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0" smtClean="0"/>
              <a:t>有效性检查协议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</a:t>
            </a:r>
            <a:r>
              <a:rPr lang="zh-CN" altLang="en-US" smtClean="0"/>
              <a:t>的有效性确认</a:t>
            </a:r>
          </a:p>
          <a:p>
            <a:pPr lvl="1" eaLnBrk="1" hangingPunct="1">
              <a:defRPr/>
            </a:pPr>
            <a:r>
              <a:rPr lang="zh-CN" altLang="en-US" smtClean="0"/>
              <a:t>确认</a:t>
            </a:r>
            <a:r>
              <a:rPr lang="en-US" altLang="zh-CN" smtClean="0"/>
              <a:t>W</a:t>
            </a:r>
            <a:r>
              <a:rPr lang="zh-CN" altLang="en-US" smtClean="0"/>
              <a:t>时，</a:t>
            </a:r>
            <a:r>
              <a:rPr lang="en-US" altLang="zh-CN" smtClean="0"/>
              <a:t>U</a:t>
            </a:r>
            <a:r>
              <a:rPr lang="zh-CN" altLang="en-US" smtClean="0"/>
              <a:t>在</a:t>
            </a:r>
            <a:r>
              <a:rPr lang="en-US" altLang="zh-CN" smtClean="0"/>
              <a:t>W</a:t>
            </a:r>
            <a:r>
              <a:rPr lang="zh-CN" altLang="en-US" smtClean="0"/>
              <a:t>开始前已完成，</a:t>
            </a:r>
            <a:r>
              <a:rPr lang="en-US" altLang="zh-CN" smtClean="0"/>
              <a:t>T</a:t>
            </a:r>
            <a:r>
              <a:rPr lang="zh-CN" altLang="en-US" smtClean="0"/>
              <a:t>在</a:t>
            </a:r>
            <a:r>
              <a:rPr lang="en-US" altLang="zh-CN" smtClean="0"/>
              <a:t>W</a:t>
            </a:r>
            <a:r>
              <a:rPr lang="zh-CN" altLang="en-US" smtClean="0"/>
              <a:t>确认前完成但未在</a:t>
            </a:r>
            <a:r>
              <a:rPr lang="en-US" altLang="zh-CN" smtClean="0"/>
              <a:t>W</a:t>
            </a:r>
            <a:r>
              <a:rPr lang="zh-CN" altLang="en-US" smtClean="0"/>
              <a:t>开始前完成，检查集合，</a:t>
            </a:r>
            <a:r>
              <a:rPr lang="en-US" altLang="zh-CN" smtClean="0"/>
              <a:t>W</a:t>
            </a:r>
            <a:r>
              <a:rPr lang="zh-CN" altLang="en-US" smtClean="0"/>
              <a:t>确认失败</a:t>
            </a:r>
          </a:p>
          <a:p>
            <a:pPr eaLnBrk="1" hangingPunct="1">
              <a:defRPr/>
            </a:pPr>
            <a:endParaRPr lang="en-US" altLang="zh-CN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16209" y="3284984"/>
          <a:ext cx="7328199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4" name="Equation" r:id="rId4" imgW="2489040" imgH="660240" progId="Equation.3">
                  <p:embed/>
                </p:oleObj>
              </mc:Choice>
              <mc:Fallback>
                <p:oleObj name="Equation" r:id="rId4" imgW="248904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209" y="3284984"/>
                        <a:ext cx="7328199" cy="19442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锁持有期</a:t>
            </a:r>
          </a:p>
        </p:txBody>
      </p:sp>
      <p:sp>
        <p:nvSpPr>
          <p:cNvPr id="274464" name="Rectangle 32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371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长锁</a:t>
            </a:r>
            <a:r>
              <a:rPr lang="zh-CN" altLang="en-US" dirty="0" smtClean="0"/>
              <a:t>：保持到事务结束时才释放的锁</a:t>
            </a: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短锁</a:t>
            </a:r>
            <a:r>
              <a:rPr lang="zh-CN" altLang="en-US" dirty="0" smtClean="0"/>
              <a:t>：在事务中途就可以释放的锁</a:t>
            </a:r>
          </a:p>
        </p:txBody>
      </p:sp>
      <p:sp>
        <p:nvSpPr>
          <p:cNvPr id="18" name="矩形 17"/>
          <p:cNvSpPr/>
          <p:nvPr/>
        </p:nvSpPr>
        <p:spPr>
          <a:xfrm>
            <a:off x="1061265" y="2967335"/>
            <a:ext cx="7021474" cy="286232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read uncommitted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：不申请锁</a:t>
            </a:r>
            <a:endParaRPr lang="en-US" altLang="zh-CN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read committed</a:t>
            </a:r>
            <a:r>
              <a:rPr lang="zh-CN" alt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：  短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锁</a:t>
            </a:r>
            <a:endParaRPr lang="en-US" altLang="zh-CN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repeatable read</a:t>
            </a:r>
            <a:r>
              <a:rPr lang="zh-CN" altLang="en-US" sz="40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： 长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华文新魏" pitchFamily="2" charset="-122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tx1"/>
          </a:solidFill>
          <a:prstDash val="solid"/>
          <a:miter lim="800000"/>
          <a:headEnd type="oval" w="med" len="med"/>
          <a:tailEnd type="none" w="med" len="med"/>
        </a:ln>
        <a:effectLst/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17090</TotalTime>
  <Words>5204</Words>
  <Application>Microsoft Office PowerPoint</Application>
  <PresentationFormat>全屏显示(4:3)</PresentationFormat>
  <Paragraphs>1421</Paragraphs>
  <Slides>86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86</vt:i4>
      </vt:variant>
    </vt:vector>
  </HeadingPairs>
  <TitlesOfParts>
    <vt:vector size="104" baseType="lpstr">
      <vt:lpstr>华文行楷</vt:lpstr>
      <vt:lpstr>华文新魏</vt:lpstr>
      <vt:lpstr>隶书</vt:lpstr>
      <vt:lpstr>宋体</vt:lpstr>
      <vt:lpstr>新宋体</vt:lpstr>
      <vt:lpstr>Arial</vt:lpstr>
      <vt:lpstr>Comic Sans MS</vt:lpstr>
      <vt:lpstr>French Script MT</vt:lpstr>
      <vt:lpstr>Symbol</vt:lpstr>
      <vt:lpstr>Tahoma</vt:lpstr>
      <vt:lpstr>Times New Roman</vt:lpstr>
      <vt:lpstr>Wingdings</vt:lpstr>
      <vt:lpstr>Blends</vt:lpstr>
      <vt:lpstr>2_Blends</vt:lpstr>
      <vt:lpstr>Photo Editor 照片</vt:lpstr>
      <vt:lpstr>Document</vt:lpstr>
      <vt:lpstr>公式</vt:lpstr>
      <vt:lpstr>Equation</vt:lpstr>
      <vt:lpstr>PowerPoint 演示文稿</vt:lpstr>
      <vt:lpstr>提纲</vt:lpstr>
      <vt:lpstr>生活中的并发</vt:lpstr>
      <vt:lpstr>封锁的定义</vt:lpstr>
      <vt:lpstr>两阶段封锁协议的内容</vt:lpstr>
      <vt:lpstr>两阶段封锁协议</vt:lpstr>
      <vt:lpstr>两阶段封锁协议的作用</vt:lpstr>
      <vt:lpstr>为什么两阶段封锁协议保证可串行化？</vt:lpstr>
      <vt:lpstr>锁持有期</vt:lpstr>
      <vt:lpstr>封锁类型</vt:lpstr>
      <vt:lpstr>基本锁类型</vt:lpstr>
      <vt:lpstr>一枝红杏出墙来</vt:lpstr>
      <vt:lpstr>先读后写场合中的锁转换</vt:lpstr>
      <vt:lpstr>带有锁转换的两段锁协议</vt:lpstr>
      <vt:lpstr>锁转换带来的问题</vt:lpstr>
      <vt:lpstr>更新锁（U锁，Update lock） </vt:lpstr>
      <vt:lpstr>更新锁的相容性</vt:lpstr>
      <vt:lpstr>封锁粒度</vt:lpstr>
      <vt:lpstr>封锁粒度与查询性能</vt:lpstr>
      <vt:lpstr>多粒度封锁中的隐含冲突</vt:lpstr>
      <vt:lpstr>多粒度对象之间存在包含关系</vt:lpstr>
      <vt:lpstr>意向锁</vt:lpstr>
      <vt:lpstr>意向锁I的相容性</vt:lpstr>
      <vt:lpstr>意向锁I的不足之处</vt:lpstr>
      <vt:lpstr>更为精细化的意向锁</vt:lpstr>
      <vt:lpstr>共享锁与意向锁</vt:lpstr>
      <vt:lpstr>共享与意向排他锁SIX</vt:lpstr>
      <vt:lpstr>意向锁</vt:lpstr>
      <vt:lpstr>PowerPoint 演示文稿</vt:lpstr>
      <vt:lpstr>SQL Server中的模式锁</vt:lpstr>
      <vt:lpstr>SQL Server中的大容量更新锁</vt:lpstr>
      <vt:lpstr>码范围锁</vt:lpstr>
      <vt:lpstr>码范围锁</vt:lpstr>
      <vt:lpstr>码范围锁模式</vt:lpstr>
      <vt:lpstr>码范围锁模式兼容性矩阵 </vt:lpstr>
      <vt:lpstr>PowerPoint 演示文稿</vt:lpstr>
      <vt:lpstr>码范围锁：范围扫描查询</vt:lpstr>
      <vt:lpstr>PowerPoint 演示文稿</vt:lpstr>
      <vt:lpstr>闩锁</vt:lpstr>
      <vt:lpstr>显示锁信息</vt:lpstr>
      <vt:lpstr>显示锁信息</vt:lpstr>
      <vt:lpstr>显示锁信息</vt:lpstr>
      <vt:lpstr>显示锁信息</vt:lpstr>
      <vt:lpstr>显示锁信息</vt:lpstr>
      <vt:lpstr>显示锁信息</vt:lpstr>
      <vt:lpstr>显示锁信息</vt:lpstr>
      <vt:lpstr>显示锁信息</vt:lpstr>
      <vt:lpstr>锁的实现</vt:lpstr>
      <vt:lpstr>锁表结构</vt:lpstr>
      <vt:lpstr>锁升级</vt:lpstr>
      <vt:lpstr>锁升级</vt:lpstr>
      <vt:lpstr>各种操作下的锁授予</vt:lpstr>
      <vt:lpstr>各种操作下的锁授予</vt:lpstr>
      <vt:lpstr>各种操作下的锁授予</vt:lpstr>
      <vt:lpstr>阻塞</vt:lpstr>
      <vt:lpstr>阻塞探源：谁动了我的奶酪？</vt:lpstr>
      <vt:lpstr>索引大法好：提高并行</vt:lpstr>
      <vt:lpstr>死锁(Deadlock)</vt:lpstr>
      <vt:lpstr>死锁发生的条件</vt:lpstr>
      <vt:lpstr>死锁</vt:lpstr>
      <vt:lpstr>循环死锁示例</vt:lpstr>
      <vt:lpstr>转换死锁示例</vt:lpstr>
      <vt:lpstr>因缺少索引而导致死锁</vt:lpstr>
      <vt:lpstr>因缺少索引而导致死锁</vt:lpstr>
      <vt:lpstr>预防死锁</vt:lpstr>
      <vt:lpstr>预防死锁</vt:lpstr>
      <vt:lpstr>死锁检测和恢复</vt:lpstr>
      <vt:lpstr>活锁(live lock)</vt:lpstr>
      <vt:lpstr>应用锁：:锁定应用程序资源</vt:lpstr>
      <vt:lpstr>应用锁</vt:lpstr>
      <vt:lpstr>使用绑定连接 </vt:lpstr>
      <vt:lpstr>使用绑定连接</vt:lpstr>
      <vt:lpstr>锁定提示</vt:lpstr>
      <vt:lpstr>基于时间戳的协议</vt:lpstr>
      <vt:lpstr>基于时间戳的协议</vt:lpstr>
      <vt:lpstr>假定事务Ti发出read(Q)</vt:lpstr>
      <vt:lpstr>假定事务Ti发出write(Q)</vt:lpstr>
      <vt:lpstr>基于时间戳的协议</vt:lpstr>
      <vt:lpstr>有效性检查协议</vt:lpstr>
      <vt:lpstr>有效性检查协议</vt:lpstr>
      <vt:lpstr>违反串行性的情况</vt:lpstr>
      <vt:lpstr>违反串行性的情况</vt:lpstr>
      <vt:lpstr>有效性检查协议</vt:lpstr>
      <vt:lpstr>有效性检查协议</vt:lpstr>
      <vt:lpstr>有效性检查协议</vt:lpstr>
      <vt:lpstr>有效性检查协议</vt:lpstr>
    </vt:vector>
  </TitlesOfParts>
  <Company>北京大学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ljchen</dc:creator>
  <cp:lastModifiedBy>CHEN lijun</cp:lastModifiedBy>
  <cp:revision>372</cp:revision>
  <dcterms:created xsi:type="dcterms:W3CDTF">2001-11-13T02:15:10Z</dcterms:created>
  <dcterms:modified xsi:type="dcterms:W3CDTF">2018-09-15T00:00:32Z</dcterms:modified>
</cp:coreProperties>
</file>